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6"/>
  </p:notesMasterIdLst>
  <p:sldIdLst>
    <p:sldId id="256" r:id="rId5"/>
    <p:sldId id="257" r:id="rId6"/>
    <p:sldId id="258" r:id="rId7"/>
    <p:sldId id="263" r:id="rId8"/>
    <p:sldId id="260" r:id="rId9"/>
    <p:sldId id="261" r:id="rId10"/>
    <p:sldId id="262" r:id="rId11"/>
    <p:sldId id="372" r:id="rId12"/>
    <p:sldId id="305" r:id="rId13"/>
    <p:sldId id="264" r:id="rId14"/>
    <p:sldId id="373" r:id="rId15"/>
    <p:sldId id="265" r:id="rId16"/>
    <p:sldId id="268" r:id="rId17"/>
    <p:sldId id="374" r:id="rId18"/>
    <p:sldId id="269" r:id="rId19"/>
    <p:sldId id="270" r:id="rId20"/>
    <p:sldId id="375" r:id="rId21"/>
    <p:sldId id="271" r:id="rId22"/>
    <p:sldId id="324" r:id="rId23"/>
    <p:sldId id="376" r:id="rId24"/>
    <p:sldId id="325" r:id="rId25"/>
    <p:sldId id="308" r:id="rId26"/>
    <p:sldId id="377" r:id="rId27"/>
    <p:sldId id="326" r:id="rId28"/>
    <p:sldId id="327" r:id="rId29"/>
    <p:sldId id="378" r:id="rId30"/>
    <p:sldId id="311" r:id="rId31"/>
    <p:sldId id="328" r:id="rId32"/>
    <p:sldId id="379" r:id="rId33"/>
    <p:sldId id="329" r:id="rId34"/>
    <p:sldId id="331" r:id="rId35"/>
    <p:sldId id="380" r:id="rId36"/>
    <p:sldId id="332" r:id="rId37"/>
    <p:sldId id="282" r:id="rId38"/>
    <p:sldId id="358" r:id="rId39"/>
    <p:sldId id="361" r:id="rId40"/>
    <p:sldId id="363" r:id="rId41"/>
    <p:sldId id="362" r:id="rId42"/>
    <p:sldId id="365" r:id="rId43"/>
    <p:sldId id="364" r:id="rId44"/>
    <p:sldId id="367" r:id="rId45"/>
    <p:sldId id="366" r:id="rId46"/>
    <p:sldId id="369" r:id="rId47"/>
    <p:sldId id="368" r:id="rId48"/>
    <p:sldId id="370" r:id="rId49"/>
    <p:sldId id="371" r:id="rId50"/>
    <p:sldId id="333" r:id="rId51"/>
    <p:sldId id="334" r:id="rId52"/>
    <p:sldId id="296" r:id="rId53"/>
    <p:sldId id="297" r:id="rId54"/>
    <p:sldId id="298" r:id="rId55"/>
  </p:sldIdLst>
  <p:sldSz cx="9144000" cy="5143500" type="screen16x9"/>
  <p:notesSz cx="6858000" cy="9144000"/>
  <p:embeddedFontLst>
    <p:embeddedFont>
      <p:font typeface="Helvetica Neue" panose="020B0604020202020204"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
      <p:font typeface="Proxima Nova" panose="020B0604020202020204" charset="0"/>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Roboto Light" panose="02000000000000000000" pitchFamily="2" charset="0"/>
      <p:regular r:id="rId73"/>
      <p:italic r:id="rId74"/>
    </p:embeddedFont>
    <p:embeddedFont>
      <p:font typeface="Roboto Thin" panose="02000000000000000000" pitchFamily="2" charset="0"/>
      <p:regular r:id="rId75"/>
      <p: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 id="2" name="Noyan, Alican" initials="NA" lastIdx="3" clrIdx="1">
    <p:extLst>
      <p:ext uri="{19B8F6BF-5375-455C-9EA6-DF929625EA0E}">
        <p15:presenceInfo xmlns:p15="http://schemas.microsoft.com/office/powerpoint/2012/main" userId="S::noyan.a@buas.nl::f2106684-872a-4b1d-b983-18c991c41330" providerId="AD"/>
      </p:ext>
    </p:extLst>
  </p:cmAuthor>
  <p:cmAuthor id="3" name="Heijligers, Bram" initials="HB" lastIdx="3" clrIdx="2">
    <p:extLst>
      <p:ext uri="{19B8F6BF-5375-455C-9EA6-DF929625EA0E}">
        <p15:presenceInfo xmlns:p15="http://schemas.microsoft.com/office/powerpoint/2012/main" userId="S::heijligers.b@buas.nl::5cef929d-ecf9-4fca-bf12-bc5ee065fc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BDFF28-F28F-470D-BE6C-93E2FDE587E2}" v="74" dt="2025-01-24T15:33:08.154"/>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5.fntdata"/><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0.fntdata"/><Relationship Id="rId7" Type="http://schemas.openxmlformats.org/officeDocument/2006/relationships/slide" Target="slides/slide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 BUT SHOULD BE UPDATED REGULARLY</a:t>
            </a:r>
            <a:endParaRPr/>
          </a:p>
          <a:p>
            <a:pPr marL="0" lvl="0" indent="0" algn="l" rtl="0">
              <a:spcBef>
                <a:spcPts val="0"/>
              </a:spcBef>
              <a:spcAft>
                <a:spcPts val="0"/>
              </a:spcAft>
              <a:buNone/>
            </a:pPr>
            <a:r>
              <a:rPr lang="en"/>
              <a:t>This is where you link your evidence to each of the Intended Learning Outcomes of this block.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083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236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2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157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158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35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959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05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795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818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293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077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endParaRPr/>
          </a:p>
          <a:p>
            <a:pPr marL="0" lvl="0" indent="0" algn="l" rtl="0">
              <a:spcBef>
                <a:spcPts val="0"/>
              </a:spcBef>
              <a:spcAft>
                <a:spcPts val="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950F648-3F45-7448-F43B-6ECBA74F77A9}"/>
            </a:ext>
          </a:extLst>
        </p:cNvPr>
        <p:cNvGrpSpPr/>
        <p:nvPr/>
      </p:nvGrpSpPr>
      <p:grpSpPr>
        <a:xfrm>
          <a:off x="0" y="0"/>
          <a:ext cx="0" cy="0"/>
          <a:chOff x="0" y="0"/>
          <a:chExt cx="0" cy="0"/>
        </a:xfrm>
      </p:grpSpPr>
      <p:sp>
        <p:nvSpPr>
          <p:cNvPr id="140" name="Google Shape;140;g6b602ea5a7_1_93:notes">
            <a:extLst>
              <a:ext uri="{FF2B5EF4-FFF2-40B4-BE49-F238E27FC236}">
                <a16:creationId xmlns:a16="http://schemas.microsoft.com/office/drawing/2014/main" id="{E40875DE-C9C5-E6A2-71F9-0D232E1119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a:extLst>
              <a:ext uri="{FF2B5EF4-FFF2-40B4-BE49-F238E27FC236}">
                <a16:creationId xmlns:a16="http://schemas.microsoft.com/office/drawing/2014/main" id="{69B2EB52-C703-66F7-5BF2-72A5794E5C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535399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graphicFrame>
        <p:nvGraphicFramePr>
          <p:cNvPr id="4" name="Table 3">
            <a:extLst>
              <a:ext uri="{FF2B5EF4-FFF2-40B4-BE49-F238E27FC236}">
                <a16:creationId xmlns:a16="http://schemas.microsoft.com/office/drawing/2014/main" id="{9C37A2C8-F053-CFA5-72C7-D1B7AFD043D0}"/>
              </a:ext>
            </a:extLst>
          </p:cNvPr>
          <p:cNvGraphicFramePr>
            <a:graphicFrameLocks noGrp="1"/>
          </p:cNvGraphicFramePr>
          <p:nvPr userDrawn="1">
            <p:extLst>
              <p:ext uri="{D42A27DB-BD31-4B8C-83A1-F6EECF244321}">
                <p14:modId xmlns:p14="http://schemas.microsoft.com/office/powerpoint/2010/main" val="251012479"/>
              </p:ext>
            </p:extLst>
          </p:nvPr>
        </p:nvGraphicFramePr>
        <p:xfrm>
          <a:off x="1845398" y="4454995"/>
          <a:ext cx="7094899" cy="594360"/>
        </p:xfrm>
        <a:graphic>
          <a:graphicData uri="http://schemas.openxmlformats.org/drawingml/2006/table">
            <a:tbl>
              <a:tblPr firstRow="1" bandRow="1">
                <a:tableStyleId>{764D4AE7-FFBC-431D-9275-528F30A785D3}</a:tableStyleId>
              </a:tblPr>
              <a:tblGrid>
                <a:gridCol w="1189355">
                  <a:extLst>
                    <a:ext uri="{9D8B030D-6E8A-4147-A177-3AD203B41FA5}">
                      <a16:colId xmlns:a16="http://schemas.microsoft.com/office/drawing/2014/main" val="828907917"/>
                    </a:ext>
                  </a:extLst>
                </a:gridCol>
                <a:gridCol w="5905544">
                  <a:extLst>
                    <a:ext uri="{9D8B030D-6E8A-4147-A177-3AD203B41FA5}">
                      <a16:colId xmlns:a16="http://schemas.microsoft.com/office/drawing/2014/main" val="682174830"/>
                    </a:ext>
                  </a:extLst>
                </a:gridCol>
              </a:tblGrid>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a:t>
                      </a:r>
                      <a:r>
                        <a:rPr lang="en-NL" sz="700" b="1">
                          <a:solidFill>
                            <a:srgbClr val="999999"/>
                          </a:solidFill>
                          <a:latin typeface="Helvetica Neue"/>
                          <a:ea typeface="Helvetica Neue"/>
                          <a:cs typeface="Helvetica Neue"/>
                          <a:sym typeface="Helvetica Neue"/>
                        </a:rPr>
                        <a:t>:</a:t>
                      </a:r>
                      <a:r>
                        <a:rPr lang="en" sz="700" b="1">
                          <a:solidFill>
                            <a:srgbClr val="999999"/>
                          </a:solidFill>
                          <a:latin typeface="Helvetica Neue"/>
                          <a:ea typeface="Helvetica Neue"/>
                          <a:cs typeface="Helvetica Neue"/>
                          <a:sym typeface="Helvetica Neue"/>
                        </a:rPr>
                        <a:t> </a:t>
                      </a:r>
                      <a:endParaRPr lang="en-NL" sz="700" b="1">
                        <a:solidFill>
                          <a:srgbClr val="999999"/>
                        </a:solidFill>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000607423"/>
                  </a:ext>
                </a:extLst>
              </a:tr>
              <a:tr h="18542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b="1">
                          <a:solidFill>
                            <a:srgbClr val="999999"/>
                          </a:solidFill>
                          <a:latin typeface="Helvetica Neue"/>
                          <a:ea typeface="Helvetica Neue"/>
                          <a:cs typeface="Helvetica Neue"/>
                          <a:sym typeface="Helvetica Neue"/>
                        </a:rPr>
                        <a:t>Assessment Assignment:</a:t>
                      </a:r>
                      <a:endParaRPr lang="en-US" sz="700" b="1">
                        <a:latin typeface="Helvetica Neue"/>
                        <a:ea typeface="Helvetica Neue"/>
                        <a:cs typeface="Helvetica Neue"/>
                        <a:sym typeface="Helvetica Neue"/>
                      </a:endParaRPr>
                    </a:p>
                  </a:txBody>
                  <a:tcPr/>
                </a:tc>
                <a:tc>
                  <a:txBody>
                    <a:bodyPr/>
                    <a:lstStyle/>
                    <a:p>
                      <a:endParaRPr lang="en-GB" sz="700"/>
                    </a:p>
                  </a:txBody>
                  <a:tcPr/>
                </a:tc>
                <a:extLst>
                  <a:ext uri="{0D108BD9-81ED-4DB2-BD59-A6C34878D82A}">
                    <a16:rowId xmlns:a16="http://schemas.microsoft.com/office/drawing/2014/main" val="1233139930"/>
                  </a:ext>
                </a:extLst>
              </a:tr>
              <a:tr h="185420">
                <a:tc>
                  <a:txBody>
                    <a:bodyPr/>
                    <a:lstStyle/>
                    <a:p>
                      <a:r>
                        <a:rPr lang="en-NL" sz="700" b="1">
                          <a:solidFill>
                            <a:srgbClr val="999999"/>
                          </a:solidFill>
                          <a:latin typeface="Helvetica Neue"/>
                          <a:ea typeface="Helvetica Neue"/>
                          <a:cs typeface="Helvetica Neue"/>
                          <a:sym typeface="Helvetica Neue"/>
                        </a:rPr>
                        <a:t>Student </a:t>
                      </a:r>
                      <a:r>
                        <a:rPr lang="en" sz="700" b="1">
                          <a:solidFill>
                            <a:srgbClr val="999999"/>
                          </a:solidFill>
                          <a:latin typeface="Helvetica Neue"/>
                          <a:ea typeface="Helvetica Neue"/>
                          <a:cs typeface="Helvetica Neue"/>
                          <a:sym typeface="Helvetica Neue"/>
                        </a:rPr>
                        <a:t>GitHub Folder: </a:t>
                      </a:r>
                      <a:endParaRPr lang="en-GB" sz="700"/>
                    </a:p>
                  </a:txBody>
                  <a:tcPr/>
                </a:tc>
                <a:tc>
                  <a:txBody>
                    <a:bodyPr/>
                    <a:lstStyle/>
                    <a:p>
                      <a:endParaRPr lang="en-GB" sz="700"/>
                    </a:p>
                  </a:txBody>
                  <a:tcPr/>
                </a:tc>
                <a:extLst>
                  <a:ext uri="{0D108BD9-81ED-4DB2-BD59-A6C34878D82A}">
                    <a16:rowId xmlns:a16="http://schemas.microsoft.com/office/drawing/2014/main" val="1618248095"/>
                  </a:ext>
                </a:extLst>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userDrawn="1">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s">
  <p:cSld name="Weeks">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1183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Feedback Slides">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3738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eek 4 goals">
  <p:cSld name="Week 4 goals">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extLst>
      <p:ext uri="{BB962C8B-B14F-4D97-AF65-F5344CB8AC3E}">
        <p14:creationId xmlns:p14="http://schemas.microsoft.com/office/powerpoint/2010/main" val="321291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bing.com/search?q=plant+science+plant+organs+pdf&amp;qs=n&amp;form=QBRE&amp;sp=-1&amp;ghc=1&amp;lq=0&amp;pq=plant+science+plant+organs+pdf&amp;sc=9-30&amp;sk=&amp;cvid=E92CFD88B7544D19BACB3980140EB337&amp;ghsh=0&amp;ghacc=0&amp;ghp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UIgaLDgb2fY&amp;t=1628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hSTy_BInQs8"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rcI1_e38BW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IHq1t7NxS8k&amp;t=744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udemy.com/course/deep-learning-for-semantic-segmentation-with-python-pytorh/?couponCode=MT24125CROW"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youtube.com/watch?v=MnIPpUiTcRc"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edubuas.sharepoint.com/:p:/t/Generalstudyinformation-ADSAI/ERiYYoxNX-BKsOj2_KXbAMgBIAfpxKrSoA3D47Vyn14vOg?e=qQDTHp"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JeremyvanGorp232189/2025_B/blob/1e352b998670b1310dd5574652c15112b8fff262/presentation/presentation_block_b.pdf"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JeremyvanGorp232189/2025_B/blob/1e352b998670b1310dd5574652c15112b8fff262/presentation/presentation_block_b.pdf"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hyperlink" Target="https://edubuas-my.sharepoint.com/:v:/g/personal/232189_buas_nl/EYdQw-IGrtBChyPcSF2TRT0BcjD2Vgj_GRn0yDW2L3jlIw?e=HxyghD&amp;nav=eyJyZWZlcnJhbEluZm8iOnsicmVmZXJyYWxBcHAiOiJTdHJlYW1XZWJBcHAiLCJyZWZlcnJhbFZpZXciOiJTaGFyZURpYWxvZy1MaW5rIiwicmVmZXJyYWxBcHBQbGF0Zm9ybSI6IldlYiIsInJlZmVycmFsTW9kZSI6InZpZXcifX0%3D"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JeremyvanGorp232189/2025_B/blob/63185129117610d024997e78a45d21ae35f83897/datalab_tasks/task2/task_2.ipynb"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hyperlink" Target="https://github.com/JeremyvanGorp232189/2025_B/blob/63185129117610d024997e78a45d21ae35f83897/datalab_tasks/task3/task_3_.ipynb"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JeremyvanGorp232189/2025_B/blob/63185129117610d024997e78a45d21ae35f83897/kaggle/task_8_helper.py" TargetMode="External"/><Relationship Id="rId3" Type="http://schemas.openxmlformats.org/officeDocument/2006/relationships/hyperlink" Target="https://github.com/JeremyvanGorp232189/2025_B/blob/5cc16eba283261fdf14823e952c95d2e2f1dbcbb/u_net_model/task_5_training.ipynb" TargetMode="External"/><Relationship Id="rId7" Type="http://schemas.openxmlformats.org/officeDocument/2006/relationships/hyperlink" Target="https://github.com/JeremyvanGorp232189/2025_B/blob/63185129117610d024997e78a45d21ae35f83897/kaggle/task_8.ipynb"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hyperlink" Target="https://github.com/JeremyvanGorp232189/2025_B/blob/5628cda87bba43f7c5ee0ee156a9a6b22eb6eaed/datalab_tasks/task5/task5_test_image_prediction_jeremyvangorp_232189.png" TargetMode="External"/><Relationship Id="rId11" Type="http://schemas.openxmlformats.org/officeDocument/2006/relationships/image" Target="../media/image22.png"/><Relationship Id="rId5" Type="http://schemas.openxmlformats.org/officeDocument/2006/relationships/hyperlink" Target="https://github.com/JeremyvanGorp232189/2025_B/blob/5cc16eba283261fdf14823e952c95d2e2f1dbcbb/datalab_tasks/task5/task5_inference.ipynb" TargetMode="External"/><Relationship Id="rId10" Type="http://schemas.openxmlformats.org/officeDocument/2006/relationships/image" Target="../media/image21.png"/><Relationship Id="rId4" Type="http://schemas.openxmlformats.org/officeDocument/2006/relationships/hyperlink" Target="https://edubuas-my.sharepoint.com/:u:/g/personal/232189_buas_nl/EVp6BSMPhR9BhIiuER3u6CsBJMPb1iyirHJ3PeDccZmmmA?e=4NJhwR" TargetMode="External"/><Relationship Id="rId9"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JeremyvanGorp232189/robotics_jeremy/blob/fbddc0fe88bf56201533aff14cc7afe2629cbd62/ot2_gym_wrapper.py"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github.com/JeremyvanGorp232189/robotics_jeremy/blob/fbddc0fe88bf56201533aff14cc7afe2629cbd62/model%20(1).zip"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4.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redaUniversityADSAI/2024-25a-fai2-adsai-JeremyvanGorp232189.gi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NL" dirty="0">
                <a:solidFill>
                  <a:srgbClr val="FFFFFF"/>
                </a:solidFill>
                <a:latin typeface="Roboto"/>
                <a:ea typeface="Roboto"/>
                <a:cs typeface="Roboto"/>
                <a:sym typeface="Roboto"/>
              </a:rPr>
              <a:t>Jeremy van Gorp</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nl-NL" dirty="0">
                <a:solidFill>
                  <a:srgbClr val="FFFFFF"/>
                </a:solidFill>
                <a:latin typeface="Roboto"/>
                <a:ea typeface="Roboto"/>
                <a:cs typeface="Roboto"/>
                <a:sym typeface="Roboto"/>
              </a:rPr>
              <a:t>232189</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nl-NL" dirty="0">
                <a:solidFill>
                  <a:srgbClr val="FFFFFF"/>
                </a:solidFill>
                <a:latin typeface="Roboto"/>
                <a:ea typeface="Roboto"/>
                <a:cs typeface="Roboto"/>
                <a:sym typeface="Roboto"/>
              </a:rPr>
              <a:t>NPEC </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571750"/>
            <a:ext cx="2011800" cy="1406525"/>
          </a:xfrm>
          <a:prstGeom prst="rect">
            <a:avLst/>
          </a:prstGeom>
        </p:spPr>
        <p:txBody>
          <a:bodyPr spcFirstLastPara="1" wrap="square" lIns="91425" tIns="91425" rIns="91425" bIns="91425" anchor="b" anchorCtr="0">
            <a:noAutofit/>
          </a:bodyPr>
          <a:lstStyle/>
          <a:p>
            <a:pPr marL="0" indent="0">
              <a:lnSpc>
                <a:spcPct val="104000"/>
              </a:lnSpc>
            </a:pPr>
            <a:r>
              <a:rPr lang="en" sz="1800" dirty="0">
                <a:solidFill>
                  <a:srgbClr val="434343"/>
                </a:solidFill>
              </a:rPr>
              <a:t>Learning Log</a:t>
            </a:r>
            <a:r>
              <a:rPr lang="en" dirty="0">
                <a:solidFill>
                  <a:srgbClr val="434343"/>
                </a:solidFill>
              </a:rPr>
              <a:t> </a:t>
            </a:r>
            <a:endParaRPr sz="1800" dirty="0">
              <a:solidFill>
                <a:srgbClr val="434343"/>
              </a:solidFill>
            </a:endParaRPr>
          </a:p>
          <a:p>
            <a:pPr marL="0" indent="0">
              <a:lnSpc>
                <a:spcPct val="104000"/>
              </a:lnSpc>
              <a:spcBef>
                <a:spcPts val="800"/>
              </a:spcBef>
              <a:spcAft>
                <a:spcPts val="800"/>
              </a:spcAft>
            </a:pPr>
            <a:r>
              <a:rPr lang="en" dirty="0">
                <a:solidFill>
                  <a:srgbClr val="434343"/>
                </a:solidFill>
              </a:rPr>
              <a:t>Year  </a:t>
            </a:r>
            <a:r>
              <a:rPr lang="en-US" dirty="0">
                <a:solidFill>
                  <a:srgbClr val="434343"/>
                </a:solidFill>
              </a:rPr>
              <a:t>2</a:t>
            </a:r>
            <a:endParaRPr lang="en" dirty="0">
              <a:solidFill>
                <a:srgbClr val="434343"/>
              </a:solidFill>
            </a:endParaRPr>
          </a:p>
          <a:p>
            <a:pPr marL="0" indent="0">
              <a:lnSpc>
                <a:spcPct val="104000"/>
              </a:lnSpc>
              <a:spcBef>
                <a:spcPts val="800"/>
              </a:spcBef>
              <a:spcAft>
                <a:spcPts val="800"/>
              </a:spcAft>
            </a:pPr>
            <a:r>
              <a:rPr lang="en" dirty="0">
                <a:solidFill>
                  <a:srgbClr val="434343"/>
                </a:solidFill>
              </a:rPr>
              <a:t>Block  B</a:t>
            </a:r>
            <a:endParaRPr lang="en-US" sz="1800" dirty="0">
              <a:solidFill>
                <a:srgbClr val="434343"/>
              </a:solidFill>
            </a:endParaRPr>
          </a:p>
        </p:txBody>
      </p:sp>
      <p:sp>
        <p:nvSpPr>
          <p:cNvPr id="4" name="Google Shape;16;p2">
            <a:extLst>
              <a:ext uri="{FF2B5EF4-FFF2-40B4-BE49-F238E27FC236}">
                <a16:creationId xmlns:a16="http://schemas.microsoft.com/office/drawing/2014/main" id="{8758BBB5-F7B4-27C5-E103-E7FBDED4DBC2}"/>
              </a:ext>
            </a:extLst>
          </p:cNvPr>
          <p:cNvSpPr txBox="1"/>
          <p:nvPr/>
        </p:nvSpPr>
        <p:spPr>
          <a:xfrm>
            <a:off x="3036677" y="440831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rPr>
              <a:t>Hyperlink</a:t>
            </a:r>
            <a:endParaRPr dirty="0">
              <a:latin typeface="Roboto"/>
              <a:ea typeface="Roboto"/>
              <a:cs typeface="Roboto"/>
              <a:sym typeface="Roboto"/>
            </a:endParaRPr>
          </a:p>
        </p:txBody>
      </p:sp>
      <p:sp>
        <p:nvSpPr>
          <p:cNvPr id="5" name="Google Shape;16;p2">
            <a:extLst>
              <a:ext uri="{FF2B5EF4-FFF2-40B4-BE49-F238E27FC236}">
                <a16:creationId xmlns:a16="http://schemas.microsoft.com/office/drawing/2014/main" id="{91019EC5-1870-195F-7F9F-5AA97F189468}"/>
              </a:ext>
            </a:extLst>
          </p:cNvPr>
          <p:cNvSpPr txBox="1"/>
          <p:nvPr/>
        </p:nvSpPr>
        <p:spPr>
          <a:xfrm>
            <a:off x="3036676" y="4625059"/>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rPr>
              <a:t>Hyperlink</a:t>
            </a:r>
            <a:endParaRPr dirty="0">
              <a:latin typeface="Roboto"/>
              <a:ea typeface="Roboto"/>
              <a:cs typeface="Roboto"/>
              <a:sym typeface="Roboto"/>
            </a:endParaRPr>
          </a:p>
        </p:txBody>
      </p:sp>
      <p:sp>
        <p:nvSpPr>
          <p:cNvPr id="6" name="Google Shape;16;p2">
            <a:extLst>
              <a:ext uri="{FF2B5EF4-FFF2-40B4-BE49-F238E27FC236}">
                <a16:creationId xmlns:a16="http://schemas.microsoft.com/office/drawing/2014/main" id="{71C20FEA-7051-AFFA-02AF-093F08979088}"/>
              </a:ext>
            </a:extLst>
          </p:cNvPr>
          <p:cNvSpPr txBox="1"/>
          <p:nvPr/>
        </p:nvSpPr>
        <p:spPr>
          <a:xfrm>
            <a:off x="3036676" y="4798480"/>
            <a:ext cx="5944414" cy="23225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L" sz="700" b="1" dirty="0">
                <a:solidFill>
                  <a:srgbClr val="999999"/>
                </a:solidFill>
                <a:latin typeface="Helvetica Neue"/>
                <a:ea typeface="Roboto"/>
                <a:cs typeface="Roboto"/>
                <a:sym typeface="Helvetica Neue"/>
              </a:rPr>
              <a:t>Hyperlink</a:t>
            </a:r>
            <a:endParaRPr dirty="0">
              <a:latin typeface="Roboto"/>
              <a:ea typeface="Roboto"/>
              <a:cs typeface="Roboto"/>
              <a:sym typeface="Roboto"/>
            </a:endParaRPr>
          </a:p>
        </p:txBody>
      </p:sp>
      <p:pic>
        <p:nvPicPr>
          <p:cNvPr id="2" name="Picture 4" descr="Jeremy van Gorp - Student - Breda University of Applied Sciences | LinkedIn">
            <a:extLst>
              <a:ext uri="{FF2B5EF4-FFF2-40B4-BE49-F238E27FC236}">
                <a16:creationId xmlns:a16="http://schemas.microsoft.com/office/drawing/2014/main" id="{F9538089-2556-3C7D-CA16-039DB1B98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723" y="596748"/>
            <a:ext cx="1458254" cy="1458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br>
              <a:rPr lang="en" dirty="0"/>
            </a:br>
            <a:endParaRPr lang="en" dirty="0"/>
          </a:p>
          <a:p>
            <a:pPr marL="27940" lvl="0" indent="0" algn="l" rtl="0">
              <a:spcBef>
                <a:spcPts val="0"/>
              </a:spcBef>
              <a:spcAft>
                <a:spcPts val="0"/>
              </a:spcAft>
              <a:buSzPts val="1000"/>
              <a:buNone/>
            </a:pPr>
            <a:r>
              <a:rPr lang="en-GB" dirty="0"/>
              <a:t>- Finish masking the pictures.  </a:t>
            </a:r>
          </a:p>
          <a:p>
            <a:pPr marL="27940" lvl="0" indent="0" algn="l" rtl="0">
              <a:spcBef>
                <a:spcPts val="0"/>
              </a:spcBef>
              <a:spcAft>
                <a:spcPts val="0"/>
              </a:spcAft>
              <a:buSzPts val="1000"/>
              <a:buNone/>
            </a:pPr>
            <a:r>
              <a:rPr lang="en-GB" dirty="0"/>
              <a:t>- Complete the Week 1 self-study notebooks.  </a:t>
            </a:r>
          </a:p>
          <a:p>
            <a:pPr marL="27940" lvl="0" indent="0" algn="l" rtl="0">
              <a:spcBef>
                <a:spcPts val="0"/>
              </a:spcBef>
              <a:spcAft>
                <a:spcPts val="0"/>
              </a:spcAft>
              <a:buSzPts val="1000"/>
              <a:buNone/>
            </a:pPr>
            <a:r>
              <a:rPr lang="en-GB" dirty="0"/>
              <a:t>- Find a course to enhance my knowledge of deep learning, specifically creating a model for binary segmentation.</a:t>
            </a:r>
            <a:endParaRPr lang="en" dirty="0"/>
          </a:p>
          <a:p>
            <a:pPr marL="27940" lvl="0" indent="0" algn="l" rtl="0">
              <a:spcBef>
                <a:spcPts val="0"/>
              </a:spcBef>
              <a:spcAft>
                <a:spcPts val="0"/>
              </a:spcAft>
              <a:buSzPts val="1000"/>
              <a:buNone/>
            </a:pP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br>
              <a:rPr lang="en" dirty="0"/>
            </a:br>
            <a:endParaRPr lang="en" dirty="0"/>
          </a:p>
          <a:p>
            <a:pPr marL="182880" lvl="0" indent="-154940" algn="l" rtl="0">
              <a:spcBef>
                <a:spcPts val="0"/>
              </a:spcBef>
              <a:spcAft>
                <a:spcPts val="0"/>
              </a:spcAft>
              <a:buSzPts val="1000"/>
              <a:buChar char="●"/>
            </a:pPr>
            <a:r>
              <a:rPr lang="en-GB" dirty="0"/>
              <a:t>- I finished masking the pictures and delivered them on time.  </a:t>
            </a:r>
          </a:p>
          <a:p>
            <a:pPr marL="182880" lvl="0" indent="-154940" algn="l" rtl="0">
              <a:spcBef>
                <a:spcPts val="0"/>
              </a:spcBef>
              <a:spcAft>
                <a:spcPts val="0"/>
              </a:spcAft>
              <a:buSzPts val="1000"/>
              <a:buChar char="●"/>
            </a:pPr>
            <a:r>
              <a:rPr lang="en-GB" dirty="0"/>
              <a:t>- I completed all the notebooks.  </a:t>
            </a:r>
          </a:p>
          <a:p>
            <a:pPr marL="182880" lvl="0" indent="-154940" algn="l" rtl="0">
              <a:spcBef>
                <a:spcPts val="0"/>
              </a:spcBef>
              <a:spcAft>
                <a:spcPts val="0"/>
              </a:spcAft>
              <a:buSzPts val="1000"/>
              <a:buChar char="●"/>
            </a:pPr>
            <a:r>
              <a:rPr lang="en-GB" dirty="0"/>
              <a:t>- I couldn't find a free, good-quality course on binary segmentation yet. </a:t>
            </a:r>
            <a:br>
              <a:rPr lang="en" dirty="0"/>
            </a:b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F87DA055-D5B4-A155-6D19-31563190229E}"/>
              </a:ext>
            </a:extLst>
          </p:cNvPr>
          <p:cNvSpPr>
            <a:spLocks noGrp="1"/>
          </p:cNvSpPr>
          <p:nvPr>
            <p:ph type="body" idx="3"/>
          </p:nvPr>
        </p:nvSpPr>
        <p:spPr/>
        <p:txBody>
          <a:bodyPr/>
          <a:lstStyle/>
          <a:p>
            <a:pPr marL="182880" indent="-154940"/>
            <a:r>
              <a:rPr lang="en-US" sz="700" dirty="0"/>
              <a:t>How did the week go? </a:t>
            </a:r>
          </a:p>
          <a:p>
            <a:pPr marL="182880" indent="-154940"/>
            <a:endParaRPr lang="en-US" sz="700" dirty="0"/>
          </a:p>
          <a:p>
            <a:pPr marL="182880" indent="-154940"/>
            <a:r>
              <a:rPr lang="en-GB" sz="700" dirty="0">
                <a:solidFill>
                  <a:schemeClr val="bg1"/>
                </a:solidFill>
              </a:rPr>
              <a:t>- The week went alright. I made good progress on the notebooks and completed lots of pixel masking while waiting for feedback. </a:t>
            </a:r>
          </a:p>
          <a:p>
            <a:pPr marL="182880" indent="-154940"/>
            <a:endParaRPr lang="en-US" sz="700" dirty="0">
              <a:solidFill>
                <a:srgbClr val="4285F4"/>
              </a:solidFill>
            </a:endParaRPr>
          </a:p>
          <a:p>
            <a:pPr marL="182880" indent="-154940"/>
            <a:r>
              <a:rPr lang="en-US" sz="700" dirty="0"/>
              <a:t>What went well? </a:t>
            </a:r>
          </a:p>
          <a:p>
            <a:pPr marL="182880" indent="-154940"/>
            <a:endParaRPr lang="en-US" sz="700" dirty="0">
              <a:solidFill>
                <a:srgbClr val="4285F4"/>
              </a:solidFill>
            </a:endParaRPr>
          </a:p>
          <a:p>
            <a:pPr marL="182880" indent="-154940"/>
            <a:r>
              <a:rPr lang="en-GB" sz="700" dirty="0">
                <a:solidFill>
                  <a:schemeClr val="bg1"/>
                </a:solidFill>
              </a:rPr>
              <a:t>- The segmentation went okay. I managed to finish on time, though I may have missed a few spots. Feedback will confirm this.  </a:t>
            </a:r>
          </a:p>
          <a:p>
            <a:pPr marL="182880" indent="-154940"/>
            <a:r>
              <a:rPr lang="en-GB" sz="700" dirty="0">
                <a:solidFill>
                  <a:schemeClr val="bg1"/>
                </a:solidFill>
              </a:rPr>
              <a:t>- The notebooks were completed without major issues, but I had to switch to working on my home desk laptop due to technical problems with my primary device. </a:t>
            </a:r>
          </a:p>
          <a:p>
            <a:pPr marL="27940" indent="0">
              <a:buNone/>
            </a:pPr>
            <a:endParaRPr lang="en-US" sz="700" dirty="0">
              <a:solidFill>
                <a:srgbClr val="4285F4"/>
              </a:solidFill>
            </a:endParaRPr>
          </a:p>
          <a:p>
            <a:pPr marL="182880" indent="-154940"/>
            <a:r>
              <a:rPr lang="en-US" sz="700" dirty="0"/>
              <a:t>What didn’t go so well? </a:t>
            </a:r>
          </a:p>
          <a:p>
            <a:pPr marL="182880" indent="-154940"/>
            <a:endParaRPr lang="en-US" sz="700" dirty="0">
              <a:solidFill>
                <a:schemeClr val="bg1"/>
              </a:solidFill>
            </a:endParaRPr>
          </a:p>
          <a:p>
            <a:pPr marL="182880" indent="-154940"/>
            <a:r>
              <a:rPr lang="en-GB" sz="700" dirty="0">
                <a:solidFill>
                  <a:schemeClr val="bg1"/>
                </a:solidFill>
              </a:rPr>
              <a:t>- My laptop was behaving strangely, requiring a complete reset.</a:t>
            </a:r>
            <a:endParaRPr lang="en-US" sz="700" dirty="0">
              <a:solidFill>
                <a:schemeClr val="bg1"/>
              </a:solidFill>
            </a:endParaRPr>
          </a:p>
          <a:p>
            <a:pPr marL="182880" indent="-154940"/>
            <a:endParaRPr lang="en-US" sz="700" dirty="0">
              <a:solidFill>
                <a:srgbClr val="4285F4"/>
              </a:solidFill>
            </a:endParaRPr>
          </a:p>
          <a:p>
            <a:pPr marL="182880" indent="-154940"/>
            <a:r>
              <a:rPr lang="en-US" sz="700" dirty="0"/>
              <a:t>What did you learn?</a:t>
            </a:r>
          </a:p>
          <a:p>
            <a:pPr marL="182880" indent="-154940"/>
            <a:endParaRPr lang="en-US" sz="700" dirty="0"/>
          </a:p>
          <a:p>
            <a:pPr marL="182880" indent="-154940"/>
            <a:r>
              <a:rPr lang="en-GB" sz="700" dirty="0"/>
              <a:t>- Basics of edge and contour detection, image segmentation, and other foundational concepts from the self-study notebooks. </a:t>
            </a:r>
            <a:endParaRPr lang="en-US" sz="700" dirty="0"/>
          </a:p>
          <a:p>
            <a:pPr marL="182880" indent="-154940"/>
            <a:endParaRPr lang="en-US" sz="700" dirty="0">
              <a:solidFill>
                <a:srgbClr val="4285F4"/>
              </a:solidFill>
            </a:endParaRPr>
          </a:p>
          <a:p>
            <a:pPr marL="182880" indent="-154940"/>
            <a:r>
              <a:rPr lang="en-US" sz="700" dirty="0"/>
              <a:t>How did your efforts in applying iterative critical thinking this week contribute to improving your approach to the project? (ILO 2.6)</a:t>
            </a:r>
          </a:p>
          <a:p>
            <a:pPr marL="182880" indent="-154940"/>
            <a:endParaRPr lang="en-US" sz="700" dirty="0"/>
          </a:p>
          <a:p>
            <a:pPr marL="182880" indent="-154940"/>
            <a:r>
              <a:rPr lang="en-US" sz="700" dirty="0">
                <a:solidFill>
                  <a:srgbClr val="FFFF00"/>
                </a:solidFill>
              </a:rPr>
              <a:t>See next page</a:t>
            </a:r>
          </a:p>
          <a:p>
            <a:pPr marL="182880" indent="-154940"/>
            <a:endParaRPr lang="en-US" sz="700" dirty="0">
              <a:solidFill>
                <a:srgbClr val="4285F4"/>
              </a:solidFill>
            </a:endParaRPr>
          </a:p>
          <a:p>
            <a:pPr marL="182880" indent="-154940"/>
            <a:r>
              <a:rPr lang="en-GB" sz="700" dirty="0">
                <a:solidFill>
                  <a:schemeClr val="bg1"/>
                </a:solidFill>
              </a:rPr>
              <a:t>- I focused on systematically addressing issues like the masking process and completing the notebooks, which helped refine my workflow and ensure timely submission. </a:t>
            </a:r>
            <a:endParaRPr lang="en-US" sz="700" dirty="0">
              <a:solidFill>
                <a:schemeClr val="bg1"/>
              </a:solidFill>
            </a:endParaRPr>
          </a:p>
          <a:p>
            <a:pPr marL="182880" indent="-154940"/>
            <a:endParaRPr lang="en-US" sz="700" dirty="0">
              <a:solidFill>
                <a:srgbClr val="4285F4"/>
              </a:solidFill>
            </a:endParaRPr>
          </a:p>
          <a:p>
            <a:pPr marL="182880" indent="-154940"/>
            <a:r>
              <a:rPr lang="en-US" sz="700" dirty="0"/>
              <a:t>What could be added as an Action point looking forward to next week?</a:t>
            </a:r>
          </a:p>
          <a:p>
            <a:pPr marL="27940" indent="0">
              <a:buNone/>
            </a:pPr>
            <a:r>
              <a:rPr lang="en-US" sz="700" dirty="0"/>
              <a:t>- Try to restore my library</a:t>
            </a:r>
          </a:p>
        </p:txBody>
      </p:sp>
      <p:pic>
        <p:nvPicPr>
          <p:cNvPr id="4" name="Afbeelding 3">
            <a:extLst>
              <a:ext uri="{FF2B5EF4-FFF2-40B4-BE49-F238E27FC236}">
                <a16:creationId xmlns:a16="http://schemas.microsoft.com/office/drawing/2014/main" id="{FDF7941F-4CF5-A483-5C3B-C672DF7C8966}"/>
              </a:ext>
            </a:extLst>
          </p:cNvPr>
          <p:cNvPicPr>
            <a:picLocks noChangeAspect="1"/>
          </p:cNvPicPr>
          <p:nvPr/>
        </p:nvPicPr>
        <p:blipFill>
          <a:blip r:embed="rId3"/>
          <a:stretch>
            <a:fillRect/>
          </a:stretch>
        </p:blipFill>
        <p:spPr>
          <a:xfrm>
            <a:off x="91440" y="4356408"/>
            <a:ext cx="4480560" cy="4220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BE3825B-784D-2A46-C003-EC1167ADFADB}"/>
              </a:ext>
            </a:extLst>
          </p:cNvPr>
          <p:cNvSpPr>
            <a:spLocks noGrp="1"/>
          </p:cNvSpPr>
          <p:nvPr>
            <p:ph type="title"/>
          </p:nvPr>
        </p:nvSpPr>
        <p:spPr/>
        <p:txBody>
          <a:bodyPr/>
          <a:lstStyle/>
          <a:p>
            <a:r>
              <a:rPr lang="nl-NL" dirty="0"/>
              <a:t>Week 1</a:t>
            </a:r>
            <a:endParaRPr lang="en-GB" dirty="0"/>
          </a:p>
        </p:txBody>
      </p:sp>
      <p:sp>
        <p:nvSpPr>
          <p:cNvPr id="8" name="Titel 7">
            <a:extLst>
              <a:ext uri="{FF2B5EF4-FFF2-40B4-BE49-F238E27FC236}">
                <a16:creationId xmlns:a16="http://schemas.microsoft.com/office/drawing/2014/main" id="{7A272B18-654B-3828-DD4F-416D151CF65A}"/>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6CEF187E-8A05-A2FC-D540-7C9E222E0A2C}"/>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iteratively </a:t>
            </a:r>
            <a:r>
              <a:rPr lang="en-GB" sz="800" dirty="0" err="1">
                <a:solidFill>
                  <a:schemeClr val="bg1"/>
                </a:solidFill>
              </a:rPr>
              <a:t>analyzing</a:t>
            </a:r>
            <a:r>
              <a:rPr lang="en-GB" sz="800" dirty="0">
                <a:solidFill>
                  <a:schemeClr val="bg1"/>
                </a:solidFill>
              </a:rPr>
              <a:t> the anatomy and physiology of plant cells, including their structures and functions, I gained a deeper understanding of the processes occurring within the Petri dish experiments. Studying vascular tissues, cell walls, and nutrient transport systems helped me better interpret plant growth and root development. This iterative approach allowed me to connect theoretical concepts to practical observations, improving my ability to work with and </a:t>
            </a:r>
            <a:r>
              <a:rPr lang="en-GB" sz="800" dirty="0" err="1">
                <a:solidFill>
                  <a:schemeClr val="bg1"/>
                </a:solidFill>
              </a:rPr>
              <a:t>analyze</a:t>
            </a:r>
            <a:r>
              <a:rPr lang="en-GB" sz="800" dirty="0">
                <a:solidFill>
                  <a:schemeClr val="bg1"/>
                </a:solidFill>
              </a:rPr>
              <a:t> the plants in the Petri dish.</a:t>
            </a:r>
          </a:p>
        </p:txBody>
      </p:sp>
      <p:sp>
        <p:nvSpPr>
          <p:cNvPr id="10" name="Tekstvak 9">
            <a:extLst>
              <a:ext uri="{FF2B5EF4-FFF2-40B4-BE49-F238E27FC236}">
                <a16:creationId xmlns:a16="http://schemas.microsoft.com/office/drawing/2014/main" id="{9615C630-D7F9-ACA3-B83C-F7223638D012}"/>
              </a:ext>
            </a:extLst>
          </p:cNvPr>
          <p:cNvSpPr txBox="1"/>
          <p:nvPr/>
        </p:nvSpPr>
        <p:spPr>
          <a:xfrm>
            <a:off x="154882" y="4156364"/>
            <a:ext cx="5853545" cy="830997"/>
          </a:xfrm>
          <a:prstGeom prst="rect">
            <a:avLst/>
          </a:prstGeom>
          <a:noFill/>
        </p:spPr>
        <p:txBody>
          <a:bodyPr wrap="square" rtlCol="0">
            <a:spAutoFit/>
          </a:bodyPr>
          <a:lstStyle/>
          <a:p>
            <a:r>
              <a:rPr lang="nl-NL" sz="800" dirty="0">
                <a:solidFill>
                  <a:schemeClr val="bg1"/>
                </a:solidFill>
              </a:rPr>
              <a:t>Website: </a:t>
            </a:r>
            <a:r>
              <a:rPr lang="en-GB" sz="1000" dirty="0">
                <a:hlinkClick r:id="rId2"/>
              </a:rPr>
              <a:t>bing.com/ck/a?!&amp;&amp;p=83448b82089cf8e4cf774939ad97c7b149357103d5b933ceb91f44f5d7bcebeeJmltdHM9MTczNzY3NjgwMA&amp;ptn=3&amp;ver=2&amp;hsh=4&amp;fclid=2ba299dd-f04e-66d5-2439-8ceaf13c67f3&amp;psq=</a:t>
            </a:r>
            <a:r>
              <a:rPr lang="en-GB" sz="1000" dirty="0" err="1">
                <a:hlinkClick r:id="rId2"/>
              </a:rPr>
              <a:t>plant+science+plant+organs+pdf&amp;u</a:t>
            </a:r>
            <a:r>
              <a:rPr lang="en-GB" sz="1000" dirty="0">
                <a:hlinkClick r:id="rId2"/>
              </a:rPr>
              <a:t>=a1aHR0cHM6Ly9jZHVlYm9va3MucHJlc3Nib29rcy5wdWIvcGxhbnRhbmF0b215L29wZW4vZG93bmxvYWQ_dHlwZT1wZGY&amp;ntb=1</a:t>
            </a:r>
            <a:r>
              <a:rPr lang="nl-NL" sz="800" dirty="0">
                <a:solidFill>
                  <a:schemeClr val="bg1"/>
                </a:solidFill>
              </a:rPr>
              <a:t> </a:t>
            </a:r>
            <a:endParaRPr lang="en-GB" sz="800" dirty="0">
              <a:solidFill>
                <a:schemeClr val="bg1"/>
              </a:solidFill>
            </a:endParaRPr>
          </a:p>
        </p:txBody>
      </p:sp>
      <p:pic>
        <p:nvPicPr>
          <p:cNvPr id="14" name="Afbeelding 13">
            <a:extLst>
              <a:ext uri="{FF2B5EF4-FFF2-40B4-BE49-F238E27FC236}">
                <a16:creationId xmlns:a16="http://schemas.microsoft.com/office/drawing/2014/main" id="{963FA617-934E-E3B3-519C-7EA4EDF246BD}"/>
              </a:ext>
            </a:extLst>
          </p:cNvPr>
          <p:cNvPicPr>
            <a:picLocks noChangeAspect="1"/>
          </p:cNvPicPr>
          <p:nvPr/>
        </p:nvPicPr>
        <p:blipFill>
          <a:blip r:embed="rId3"/>
          <a:stretch>
            <a:fillRect/>
          </a:stretch>
        </p:blipFill>
        <p:spPr>
          <a:xfrm>
            <a:off x="6563150" y="1302327"/>
            <a:ext cx="2238391" cy="3119460"/>
          </a:xfrm>
          <a:prstGeom prst="rect">
            <a:avLst/>
          </a:prstGeom>
        </p:spPr>
      </p:pic>
    </p:spTree>
    <p:extLst>
      <p:ext uri="{BB962C8B-B14F-4D97-AF65-F5344CB8AC3E}">
        <p14:creationId xmlns:p14="http://schemas.microsoft.com/office/powerpoint/2010/main" val="1752492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Make sure to pay attention to the small details in the mask segmentations, especially the roots, as they can sometimes become very thin.</a:t>
            </a:r>
            <a:endParaRPr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 name="TextBox 1">
            <a:extLst>
              <a:ext uri="{FF2B5EF4-FFF2-40B4-BE49-F238E27FC236}">
                <a16:creationId xmlns:a16="http://schemas.microsoft.com/office/drawing/2014/main" id="{7D431F1F-F634-7FA5-06F3-E9A2BA1F45DE}"/>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 Complete the notebooks for Week 2.  </a:t>
            </a:r>
          </a:p>
          <a:p>
            <a:pPr marL="27940" lvl="0" indent="0" algn="l" rtl="0">
              <a:spcBef>
                <a:spcPts val="0"/>
              </a:spcBef>
              <a:spcAft>
                <a:spcPts val="0"/>
              </a:spcAft>
              <a:buSzPts val="1000"/>
              <a:buNone/>
            </a:pPr>
            <a:r>
              <a:rPr lang="en-GB" dirty="0"/>
              <a:t>- Finish Task 2.  </a:t>
            </a:r>
          </a:p>
          <a:p>
            <a:pPr marL="27940" lvl="0" indent="0" algn="l" rtl="0">
              <a:spcBef>
                <a:spcPts val="0"/>
              </a:spcBef>
              <a:spcAft>
                <a:spcPts val="0"/>
              </a:spcAft>
              <a:buSzPts val="1000"/>
              <a:buNone/>
            </a:pPr>
            <a:r>
              <a:rPr lang="en-GB" dirty="0"/>
              <a:t>- Finish Task 3.  </a:t>
            </a:r>
          </a:p>
          <a:p>
            <a:pPr marL="27940" lvl="0" indent="0" algn="l" rtl="0">
              <a:spcBef>
                <a:spcPts val="0"/>
              </a:spcBef>
              <a:spcAft>
                <a:spcPts val="0"/>
              </a:spcAft>
              <a:buSzPts val="1000"/>
              <a:buNone/>
            </a:pPr>
            <a:r>
              <a:rPr lang="en-GB" dirty="0"/>
              <a:t>- Find a course to enhance my knowledge of deep learning, specifically creating a model for binary segmentation. </a:t>
            </a:r>
            <a:endParaRPr lang="nl-NL" dirty="0"/>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r>
              <a:rPr lang="en-GB" dirty="0"/>
              <a:t>- I finished Task 2.  </a:t>
            </a:r>
          </a:p>
          <a:p>
            <a:pPr marL="182880" lvl="0" indent="-154940" algn="l" rtl="0">
              <a:spcBef>
                <a:spcPts val="0"/>
              </a:spcBef>
              <a:spcAft>
                <a:spcPts val="0"/>
              </a:spcAft>
              <a:buSzPts val="1000"/>
              <a:buChar char="●"/>
            </a:pPr>
            <a:r>
              <a:rPr lang="en-GB" dirty="0"/>
              <a:t>- I am still working on Task 3.  </a:t>
            </a:r>
          </a:p>
          <a:p>
            <a:pPr marL="182880" lvl="0" indent="-154940" algn="l" rtl="0">
              <a:spcBef>
                <a:spcPts val="0"/>
              </a:spcBef>
              <a:spcAft>
                <a:spcPts val="0"/>
              </a:spcAft>
              <a:buSzPts val="1000"/>
              <a:buChar char="●"/>
            </a:pPr>
            <a:r>
              <a:rPr lang="en-GB" dirty="0"/>
              <a:t>- I found a useful course on YouTube.  </a:t>
            </a:r>
          </a:p>
          <a:p>
            <a:pPr marL="182880" lvl="0" indent="-154940" algn="l" rtl="0">
              <a:spcBef>
                <a:spcPts val="0"/>
              </a:spcBef>
              <a:spcAft>
                <a:spcPts val="0"/>
              </a:spcAft>
              <a:buSzPts val="1000"/>
              <a:buChar char="●"/>
            </a:pPr>
            <a:r>
              <a:rPr lang="en-GB" dirty="0"/>
              <a:t>- I encountered issues with my OneDrive setup. </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22F2C667-A67F-28C8-0254-67ED893FAE9D}"/>
              </a:ext>
            </a:extLst>
          </p:cNvPr>
          <p:cNvSpPr>
            <a:spLocks noGrp="1"/>
          </p:cNvSpPr>
          <p:nvPr>
            <p:ph type="body" idx="3"/>
          </p:nvPr>
        </p:nvSpPr>
        <p:spPr/>
        <p:txBody>
          <a:bodyPr/>
          <a:lstStyle/>
          <a:p>
            <a:pPr marL="182880" indent="-154940"/>
            <a:r>
              <a:rPr lang="en-US" sz="700" dirty="0"/>
              <a:t>How did the week go? </a:t>
            </a:r>
          </a:p>
          <a:p>
            <a:pPr marL="27940" indent="0">
              <a:buNone/>
            </a:pPr>
            <a:endParaRPr lang="en-US" sz="700" dirty="0"/>
          </a:p>
          <a:p>
            <a:pPr marL="199390" indent="-171450">
              <a:buFontTx/>
              <a:buChar char="-"/>
            </a:pPr>
            <a:r>
              <a:rPr lang="en-GB" sz="700" dirty="0">
                <a:solidFill>
                  <a:schemeClr val="bg1"/>
                </a:solidFill>
              </a:rPr>
              <a:t>The week was productive overall, but technical issues with OneDrive slowed me down. </a:t>
            </a:r>
          </a:p>
          <a:p>
            <a:pPr marL="27940" indent="0">
              <a:buNone/>
            </a:pPr>
            <a:endParaRPr lang="en-US" sz="700" dirty="0">
              <a:solidFill>
                <a:schemeClr val="bg1"/>
              </a:solidFill>
            </a:endParaRPr>
          </a:p>
          <a:p>
            <a:pPr marL="182880" indent="-154940"/>
            <a:r>
              <a:rPr lang="en-US" sz="700" dirty="0"/>
              <a:t>What went well?</a:t>
            </a:r>
          </a:p>
          <a:p>
            <a:pPr marL="27940" indent="0">
              <a:buNone/>
            </a:pPr>
            <a:r>
              <a:rPr lang="en-US" sz="700" dirty="0"/>
              <a:t> </a:t>
            </a:r>
          </a:p>
          <a:p>
            <a:pPr marL="27940" indent="0">
              <a:buNone/>
            </a:pPr>
            <a:r>
              <a:rPr lang="en-GB" sz="700" dirty="0">
                <a:solidFill>
                  <a:schemeClr val="bg1"/>
                </a:solidFill>
              </a:rPr>
              <a:t>- I successfully completed Task 2 and made progress on learning about binary segmentation.  </a:t>
            </a:r>
          </a:p>
          <a:p>
            <a:pPr marL="27940" indent="0">
              <a:buNone/>
            </a:pPr>
            <a:r>
              <a:rPr lang="en-GB" sz="700" dirty="0">
                <a:solidFill>
                  <a:schemeClr val="bg1"/>
                </a:solidFill>
              </a:rPr>
              <a:t>- Found a valuable learning resource on YouTube. </a:t>
            </a:r>
          </a:p>
          <a:p>
            <a:pPr marL="27940" indent="0">
              <a:buNone/>
            </a:pPr>
            <a:endParaRPr lang="en-US" sz="700" dirty="0">
              <a:solidFill>
                <a:schemeClr val="bg1"/>
              </a:solidFill>
            </a:endParaRPr>
          </a:p>
          <a:p>
            <a:pPr marL="182880" indent="-154940"/>
            <a:r>
              <a:rPr lang="en-US" sz="700" dirty="0"/>
              <a:t>What didn’t go so well? </a:t>
            </a:r>
          </a:p>
          <a:p>
            <a:pPr marL="27940" indent="0">
              <a:buNone/>
            </a:pPr>
            <a:endParaRPr lang="en-US" sz="700" dirty="0"/>
          </a:p>
          <a:p>
            <a:pPr marL="27940" indent="0">
              <a:buNone/>
            </a:pPr>
            <a:r>
              <a:rPr lang="en-GB" sz="700" dirty="0">
                <a:solidFill>
                  <a:schemeClr val="bg1"/>
                </a:solidFill>
              </a:rPr>
              <a:t>- I faced issues with my OneDrive setup, which caused delays.  </a:t>
            </a:r>
          </a:p>
          <a:p>
            <a:pPr marL="27940" indent="0">
              <a:buNone/>
            </a:pPr>
            <a:r>
              <a:rPr lang="en-GB" sz="700" dirty="0">
                <a:solidFill>
                  <a:schemeClr val="bg1"/>
                </a:solidFill>
              </a:rPr>
              <a:t>- Task 3 is taking longer than expected due to some complex challenges</a:t>
            </a:r>
            <a:r>
              <a:rPr lang="en-GB" sz="700" dirty="0">
                <a:solidFill>
                  <a:srgbClr val="4285F4"/>
                </a:solidFill>
              </a:rPr>
              <a:t>. </a:t>
            </a:r>
          </a:p>
          <a:p>
            <a:pPr marL="27940" indent="0">
              <a:buNone/>
            </a:pPr>
            <a:endParaRPr lang="en-US" sz="700" dirty="0">
              <a:solidFill>
                <a:srgbClr val="4285F4"/>
              </a:solidFill>
            </a:endParaRPr>
          </a:p>
          <a:p>
            <a:pPr marL="182880" indent="-154940"/>
            <a:r>
              <a:rPr lang="en-US" sz="700" dirty="0"/>
              <a:t>What did you learn?</a:t>
            </a:r>
          </a:p>
          <a:p>
            <a:pPr marL="27940" indent="0">
              <a:buNone/>
            </a:pPr>
            <a:endParaRPr lang="en-US" sz="700" dirty="0"/>
          </a:p>
          <a:p>
            <a:pPr marL="27940" indent="0">
              <a:buNone/>
            </a:pPr>
            <a:r>
              <a:rPr lang="en-GB" sz="700" dirty="0">
                <a:solidFill>
                  <a:schemeClr val="bg1"/>
                </a:solidFill>
              </a:rPr>
              <a:t>- I gained deeper insights into preprocessing techniques like CLAHE, Gaussian blurring, and adaptive thresholding.  </a:t>
            </a:r>
          </a:p>
          <a:p>
            <a:pPr marL="199390" indent="-171450">
              <a:buFontTx/>
              <a:buChar char="-"/>
            </a:pPr>
            <a:r>
              <a:rPr lang="en-GB" sz="700" dirty="0">
                <a:solidFill>
                  <a:schemeClr val="bg1"/>
                </a:solidFill>
              </a:rPr>
              <a:t>I learned how to better identify and select contours in images based on aspect ratios and areas. </a:t>
            </a:r>
          </a:p>
          <a:p>
            <a:pPr marL="199390" indent="-171450">
              <a:buFontTx/>
              <a:buChar char="-"/>
            </a:pPr>
            <a:endParaRPr lang="en-US" sz="700" dirty="0">
              <a:solidFill>
                <a:schemeClr val="bg1"/>
              </a:solidFill>
            </a:endParaRPr>
          </a:p>
          <a:p>
            <a:pPr marL="182880" indent="-154940"/>
            <a:r>
              <a:rPr lang="en-US" sz="700" dirty="0"/>
              <a:t>How did your efforts in applying iterative critical thinking this week contribute to improving your approach to the project? (ILO 2.6)</a:t>
            </a:r>
          </a:p>
          <a:p>
            <a:pPr marL="27940" indent="0">
              <a:buNone/>
            </a:pPr>
            <a:r>
              <a:rPr lang="en-GB" sz="700" dirty="0">
                <a:solidFill>
                  <a:schemeClr val="bg1"/>
                </a:solidFill>
              </a:rPr>
              <a:t>contribute to improving your approach to the project? (ILO 2.6)</a:t>
            </a:r>
          </a:p>
          <a:p>
            <a:pPr marL="27940" indent="0">
              <a:buNone/>
            </a:pPr>
            <a:endParaRPr lang="en-GB" sz="700" dirty="0">
              <a:solidFill>
                <a:schemeClr val="bg1"/>
              </a:solidFill>
            </a:endParaRPr>
          </a:p>
          <a:p>
            <a:pPr marL="27940" indent="0">
              <a:buNone/>
            </a:pPr>
            <a:r>
              <a:rPr lang="en-GB" sz="700" dirty="0">
                <a:solidFill>
                  <a:schemeClr val="bg1"/>
                </a:solidFill>
              </a:rPr>
              <a:t>- </a:t>
            </a:r>
            <a:r>
              <a:rPr lang="en-US" sz="700" dirty="0">
                <a:solidFill>
                  <a:srgbClr val="FFFF00"/>
                </a:solidFill>
              </a:rPr>
              <a:t>See next page</a:t>
            </a:r>
          </a:p>
          <a:p>
            <a:pPr marL="27940" indent="0">
              <a:buNone/>
            </a:pPr>
            <a:endParaRPr lang="en-US" sz="700" dirty="0">
              <a:solidFill>
                <a:schemeClr val="bg1"/>
              </a:solidFill>
            </a:endParaRPr>
          </a:p>
          <a:p>
            <a:pPr marL="27940" indent="0">
              <a:buNone/>
            </a:pPr>
            <a:endParaRPr lang="en-US" sz="700" dirty="0">
              <a:solidFill>
                <a:schemeClr val="bg1"/>
              </a:solidFill>
            </a:endParaRPr>
          </a:p>
          <a:p>
            <a:pPr marL="182880" indent="-154940"/>
            <a:r>
              <a:rPr lang="en-US" sz="700" dirty="0"/>
              <a:t>What could be added as an Action point looking forward to next week?</a:t>
            </a:r>
          </a:p>
          <a:p>
            <a:pPr marL="182880" indent="-154940"/>
            <a:endParaRPr lang="en-US" sz="700" dirty="0"/>
          </a:p>
          <a:p>
            <a:pPr marL="27940" indent="0">
              <a:buNone/>
            </a:pPr>
            <a:r>
              <a:rPr lang="en-US" sz="700" dirty="0"/>
              <a:t>- Try to fix my OneDrive issue.</a:t>
            </a:r>
          </a:p>
        </p:txBody>
      </p:sp>
      <p:pic>
        <p:nvPicPr>
          <p:cNvPr id="4" name="Afbeelding 3">
            <a:extLst>
              <a:ext uri="{FF2B5EF4-FFF2-40B4-BE49-F238E27FC236}">
                <a16:creationId xmlns:a16="http://schemas.microsoft.com/office/drawing/2014/main" id="{FEB2064D-759B-43B8-BE32-B425D687F556}"/>
              </a:ext>
            </a:extLst>
          </p:cNvPr>
          <p:cNvPicPr>
            <a:picLocks noChangeAspect="1"/>
          </p:cNvPicPr>
          <p:nvPr/>
        </p:nvPicPr>
        <p:blipFill>
          <a:blip r:embed="rId3"/>
          <a:srcRect r="1795" b="1780"/>
          <a:stretch/>
        </p:blipFill>
        <p:spPr>
          <a:xfrm>
            <a:off x="399990" y="3796840"/>
            <a:ext cx="1271978" cy="1276593"/>
          </a:xfrm>
          <a:prstGeom prst="rect">
            <a:avLst/>
          </a:prstGeom>
        </p:spPr>
      </p:pic>
      <p:sp>
        <p:nvSpPr>
          <p:cNvPr id="5" name="Tekstvak 4">
            <a:extLst>
              <a:ext uri="{FF2B5EF4-FFF2-40B4-BE49-F238E27FC236}">
                <a16:creationId xmlns:a16="http://schemas.microsoft.com/office/drawing/2014/main" id="{195FDCF3-000F-7EF6-02CD-3749A365E19C}"/>
              </a:ext>
            </a:extLst>
          </p:cNvPr>
          <p:cNvSpPr txBox="1"/>
          <p:nvPr/>
        </p:nvSpPr>
        <p:spPr>
          <a:xfrm>
            <a:off x="1695977" y="4811208"/>
            <a:ext cx="1268296" cy="307777"/>
          </a:xfrm>
          <a:prstGeom prst="rect">
            <a:avLst/>
          </a:prstGeom>
          <a:noFill/>
        </p:spPr>
        <p:txBody>
          <a:bodyPr wrap="none" rtlCol="0">
            <a:spAutoFit/>
          </a:bodyPr>
          <a:lstStyle/>
          <a:p>
            <a:r>
              <a:rPr lang="nl-NL" dirty="0" err="1">
                <a:solidFill>
                  <a:schemeClr val="bg1"/>
                </a:solidFill>
              </a:rPr>
              <a:t>Task</a:t>
            </a:r>
            <a:r>
              <a:rPr lang="nl-NL" dirty="0">
                <a:solidFill>
                  <a:schemeClr val="bg1"/>
                </a:solidFill>
              </a:rPr>
              <a:t> 2 output</a:t>
            </a:r>
            <a:endParaRPr lang="en-GB"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8FE32-4E3D-FDAD-D523-4477972443A1}"/>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122B42CA-29A3-C759-7B5D-CE9606C1C9EC}"/>
              </a:ext>
            </a:extLst>
          </p:cNvPr>
          <p:cNvSpPr>
            <a:spLocks noGrp="1"/>
          </p:cNvSpPr>
          <p:nvPr>
            <p:ph type="title"/>
          </p:nvPr>
        </p:nvSpPr>
        <p:spPr/>
        <p:txBody>
          <a:bodyPr/>
          <a:lstStyle/>
          <a:p>
            <a:r>
              <a:rPr lang="nl-NL" dirty="0"/>
              <a:t>Week 2</a:t>
            </a:r>
            <a:endParaRPr lang="en-GB" dirty="0"/>
          </a:p>
        </p:txBody>
      </p:sp>
      <p:sp>
        <p:nvSpPr>
          <p:cNvPr id="8" name="Titel 7">
            <a:extLst>
              <a:ext uri="{FF2B5EF4-FFF2-40B4-BE49-F238E27FC236}">
                <a16:creationId xmlns:a16="http://schemas.microsoft.com/office/drawing/2014/main" id="{5D3C8811-8EB2-EB51-7DF0-ED1AEABB8CA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23D8F399-6925-944F-42F5-C4647F84B784}"/>
              </a:ext>
            </a:extLst>
          </p:cNvPr>
          <p:cNvSpPr txBox="1"/>
          <p:nvPr/>
        </p:nvSpPr>
        <p:spPr>
          <a:xfrm>
            <a:off x="394855" y="1302327"/>
            <a:ext cx="5853545" cy="83099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iteratively </a:t>
            </a:r>
            <a:r>
              <a:rPr lang="en-GB" sz="800" dirty="0" err="1">
                <a:solidFill>
                  <a:schemeClr val="bg1"/>
                </a:solidFill>
              </a:rPr>
              <a:t>analyzing</a:t>
            </a:r>
            <a:r>
              <a:rPr lang="en-GB" sz="800" dirty="0">
                <a:solidFill>
                  <a:schemeClr val="bg1"/>
                </a:solidFill>
              </a:rPr>
              <a:t> the video on lung segmentation, I gained insights into refining segmentation techniques, particularly for preprocessing and mask creation. This helped me better understand how to apply similar methods to Petri dish images with plants. Concepts like thresholding, region </a:t>
            </a:r>
            <a:r>
              <a:rPr lang="en-GB" sz="800" dirty="0" err="1">
                <a:solidFill>
                  <a:schemeClr val="bg1"/>
                </a:solidFill>
              </a:rPr>
              <a:t>labeling</a:t>
            </a:r>
            <a:r>
              <a:rPr lang="en-GB" sz="800" dirty="0">
                <a:solidFill>
                  <a:schemeClr val="bg1"/>
                </a:solidFill>
              </a:rPr>
              <a:t>, and hole filling directly improved my approach to isolating plant roots, enabling more accurate segmentation and analysis of the plant structures within the images.</a:t>
            </a:r>
          </a:p>
        </p:txBody>
      </p:sp>
      <p:sp>
        <p:nvSpPr>
          <p:cNvPr id="10" name="Tekstvak 9">
            <a:extLst>
              <a:ext uri="{FF2B5EF4-FFF2-40B4-BE49-F238E27FC236}">
                <a16:creationId xmlns:a16="http://schemas.microsoft.com/office/drawing/2014/main" id="{2DEC1309-FE5B-B823-F3E4-953EAB682149}"/>
              </a:ext>
            </a:extLst>
          </p:cNvPr>
          <p:cNvSpPr txBox="1"/>
          <p:nvPr/>
        </p:nvSpPr>
        <p:spPr>
          <a:xfrm>
            <a:off x="154882" y="4156364"/>
            <a:ext cx="5853545" cy="246221"/>
          </a:xfrm>
          <a:prstGeom prst="rect">
            <a:avLst/>
          </a:prstGeom>
          <a:noFill/>
        </p:spPr>
        <p:txBody>
          <a:bodyPr wrap="square" rtlCol="0">
            <a:spAutoFit/>
          </a:bodyPr>
          <a:lstStyle/>
          <a:p>
            <a:r>
              <a:rPr lang="nl-NL" sz="800" dirty="0">
                <a:solidFill>
                  <a:schemeClr val="bg1"/>
                </a:solidFill>
              </a:rPr>
              <a:t>Website: </a:t>
            </a:r>
            <a:r>
              <a:rPr lang="en-GB" sz="1000" dirty="0">
                <a:hlinkClick r:id="rId2"/>
              </a:rPr>
              <a:t>(1035) Python Image Segmentation Tutorial (2022) - YouTube</a:t>
            </a:r>
            <a:endParaRPr lang="en-GB" sz="800" dirty="0">
              <a:solidFill>
                <a:schemeClr val="bg1"/>
              </a:solidFill>
            </a:endParaRPr>
          </a:p>
        </p:txBody>
      </p:sp>
      <p:pic>
        <p:nvPicPr>
          <p:cNvPr id="3" name="Afbeelding 2">
            <a:extLst>
              <a:ext uri="{FF2B5EF4-FFF2-40B4-BE49-F238E27FC236}">
                <a16:creationId xmlns:a16="http://schemas.microsoft.com/office/drawing/2014/main" id="{F5A96C15-9E22-107E-C888-08F0CE91FF50}"/>
              </a:ext>
            </a:extLst>
          </p:cNvPr>
          <p:cNvPicPr>
            <a:picLocks noChangeAspect="1"/>
          </p:cNvPicPr>
          <p:nvPr/>
        </p:nvPicPr>
        <p:blipFill>
          <a:blip r:embed="rId3"/>
          <a:stretch>
            <a:fillRect/>
          </a:stretch>
        </p:blipFill>
        <p:spPr>
          <a:xfrm>
            <a:off x="5841082" y="2211819"/>
            <a:ext cx="3148036" cy="2190766"/>
          </a:xfrm>
          <a:prstGeom prst="rect">
            <a:avLst/>
          </a:prstGeom>
        </p:spPr>
      </p:pic>
    </p:spTree>
    <p:extLst>
      <p:ext uri="{BB962C8B-B14F-4D97-AF65-F5344CB8AC3E}">
        <p14:creationId xmlns:p14="http://schemas.microsoft.com/office/powerpoint/2010/main" val="70272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Soma 233650</a:t>
            </a:r>
          </a:p>
          <a:p>
            <a:pPr marL="182880" lvl="0" indent="-154940" algn="l" rtl="0">
              <a:spcBef>
                <a:spcPts val="0"/>
              </a:spcBef>
              <a:spcAft>
                <a:spcPts val="0"/>
              </a:spcAft>
              <a:buSzPts val="1000"/>
              <a:buChar char="●"/>
            </a:pPr>
            <a:endParaRPr lang="nl-NL" b="1" dirty="0"/>
          </a:p>
          <a:p>
            <a:pPr marL="27940" lvl="0" indent="0" algn="l" rtl="0">
              <a:spcBef>
                <a:spcPts val="0"/>
              </a:spcBef>
              <a:spcAft>
                <a:spcPts val="0"/>
              </a:spcAft>
              <a:buSzPts val="1000"/>
              <a:buNone/>
            </a:pPr>
            <a:r>
              <a:rPr lang="en-GB" dirty="0"/>
              <a:t>Task 2 looks fine, but make sure you don't use RGB.</a:t>
            </a:r>
            <a:endParaRPr lang="nl-NL"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 name="TextBox 2">
            <a:extLst>
              <a:ext uri="{FF2B5EF4-FFF2-40B4-BE49-F238E27FC236}">
                <a16:creationId xmlns:a16="http://schemas.microsoft.com/office/drawing/2014/main" id="{7D5AE459-3211-19C1-863E-F7D4FCF34B4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GB" dirty="0"/>
              <a:t>Find a program to use for adding and making notes.  </a:t>
            </a:r>
          </a:p>
          <a:p>
            <a:pPr marL="199390" lvl="0" indent="-171450" algn="l" rtl="0">
              <a:spcBef>
                <a:spcPts val="0"/>
              </a:spcBef>
              <a:spcAft>
                <a:spcPts val="0"/>
              </a:spcAft>
              <a:buSzPts val="1000"/>
              <a:buFontTx/>
              <a:buChar char="-"/>
            </a:pPr>
            <a:r>
              <a:rPr lang="en-GB" dirty="0"/>
              <a:t>Finish tasks 4 through 9</a:t>
            </a:r>
          </a:p>
          <a:p>
            <a:pPr marL="199390" lvl="0" indent="-171450" algn="l" rtl="0">
              <a:spcBef>
                <a:spcPts val="0"/>
              </a:spcBef>
              <a:spcAft>
                <a:spcPts val="0"/>
              </a:spcAft>
              <a:buSzPts val="1000"/>
              <a:buFontTx/>
              <a:buChar char="-"/>
            </a:pPr>
            <a:r>
              <a:rPr lang="en-GB" dirty="0"/>
              <a:t>Make sure to deliver the .fit masks before the deadline for second attempt.</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GB" dirty="0"/>
              <a:t>- I created a skeleton outline for tasks 4 through 9 and studied the self-learning notebooks. </a:t>
            </a:r>
          </a:p>
          <a:p>
            <a:pPr marL="182880" lvl="0" indent="-154940" algn="l" rtl="0">
              <a:spcBef>
                <a:spcPts val="0"/>
              </a:spcBef>
              <a:spcAft>
                <a:spcPts val="0"/>
              </a:spcAft>
              <a:buSzPts val="1000"/>
              <a:buChar char="●"/>
            </a:pPr>
            <a:r>
              <a:rPr lang="en-GB" dirty="0"/>
              <a:t>Delivered on the .</a:t>
            </a:r>
            <a:r>
              <a:rPr lang="en-GB" dirty="0" err="1"/>
              <a:t>tif</a:t>
            </a:r>
            <a:r>
              <a:rPr lang="en-GB" dirty="0"/>
              <a:t> masks on time.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76170C07-56D2-CADB-6801-5EE93E91C338}"/>
              </a:ext>
            </a:extLst>
          </p:cNvPr>
          <p:cNvSpPr>
            <a:spLocks noGrp="1"/>
          </p:cNvSpPr>
          <p:nvPr>
            <p:ph type="body" idx="3"/>
          </p:nvPr>
        </p:nvSpPr>
        <p:spPr/>
        <p:txBody>
          <a:bodyPr/>
          <a:lstStyle/>
          <a:p>
            <a:pPr marL="182880" indent="-154940"/>
            <a:r>
              <a:rPr lang="en-US" sz="800" dirty="0">
                <a:solidFill>
                  <a:schemeClr val="bg1"/>
                </a:solidFill>
              </a:rPr>
              <a:t>How did the week go? </a:t>
            </a:r>
          </a:p>
          <a:p>
            <a:pPr marL="182880" indent="-154940"/>
            <a:endParaRPr lang="en-US" sz="800" dirty="0">
              <a:solidFill>
                <a:schemeClr val="bg1"/>
              </a:solidFill>
            </a:endParaRPr>
          </a:p>
          <a:p>
            <a:pPr marL="182880" indent="-154940"/>
            <a:r>
              <a:rPr lang="en-GB" sz="800" dirty="0">
                <a:solidFill>
                  <a:schemeClr val="bg1"/>
                </a:solidFill>
              </a:rPr>
              <a:t> The week went well overall; I gathered criteria to ask the teachers. I also found a program, Obsidian, for actively taking notes.</a:t>
            </a:r>
            <a:endParaRPr lang="en-US" sz="800" dirty="0">
              <a:solidFill>
                <a:schemeClr val="bg1"/>
              </a:solidFill>
            </a:endParaRPr>
          </a:p>
          <a:p>
            <a:pPr marL="182880" indent="-154940"/>
            <a:endParaRPr lang="en-US" sz="800" dirty="0">
              <a:solidFill>
                <a:schemeClr val="bg1"/>
              </a:solidFill>
            </a:endParaRPr>
          </a:p>
          <a:p>
            <a:pPr marL="182880" indent="-154940"/>
            <a:r>
              <a:rPr lang="en-US" sz="800" dirty="0">
                <a:solidFill>
                  <a:schemeClr val="bg1"/>
                </a:solidFill>
              </a:rPr>
              <a:t>What went well? </a:t>
            </a:r>
          </a:p>
          <a:p>
            <a:pPr marL="182880" indent="-154940"/>
            <a:endParaRPr lang="en-US" sz="800" dirty="0">
              <a:solidFill>
                <a:schemeClr val="bg1"/>
              </a:solidFill>
            </a:endParaRPr>
          </a:p>
          <a:p>
            <a:pPr marL="182880" indent="-154940"/>
            <a:r>
              <a:rPr lang="en-GB" sz="800" dirty="0">
                <a:solidFill>
                  <a:schemeClr val="bg1"/>
                </a:solidFill>
              </a:rPr>
              <a:t> I am learning to use Obsidian and keeping up with the pace of the tasks. And delivered the masks on time. </a:t>
            </a:r>
          </a:p>
          <a:p>
            <a:pPr marL="182880" indent="-154940"/>
            <a:endParaRPr lang="en-US" sz="800" dirty="0">
              <a:solidFill>
                <a:schemeClr val="bg1"/>
              </a:solidFill>
            </a:endParaRPr>
          </a:p>
          <a:p>
            <a:pPr marL="182880" indent="-154940"/>
            <a:r>
              <a:rPr lang="en-US" sz="800" dirty="0">
                <a:solidFill>
                  <a:schemeClr val="bg1"/>
                </a:solidFill>
              </a:rPr>
              <a:t>What didn’t go so well? </a:t>
            </a:r>
          </a:p>
          <a:p>
            <a:pPr marL="182880" indent="-154940"/>
            <a:endParaRPr lang="en-US" sz="800" dirty="0">
              <a:solidFill>
                <a:schemeClr val="bg1"/>
              </a:solidFill>
            </a:endParaRPr>
          </a:p>
          <a:p>
            <a:pPr marL="182880" indent="-154940"/>
            <a:r>
              <a:rPr lang="en-GB" sz="800" dirty="0">
                <a:solidFill>
                  <a:schemeClr val="bg1"/>
                </a:solidFill>
              </a:rPr>
              <a:t>I encountered some confusion with certain tasks. It is important to get each task right because all the tasks are connected.</a:t>
            </a:r>
          </a:p>
          <a:p>
            <a:pPr marL="182880" indent="-154940"/>
            <a:endParaRPr lang="en-US" sz="800" dirty="0">
              <a:solidFill>
                <a:schemeClr val="bg1"/>
              </a:solidFill>
            </a:endParaRPr>
          </a:p>
          <a:p>
            <a:pPr marL="182880" indent="-154940"/>
            <a:r>
              <a:rPr lang="en-US" sz="800" dirty="0">
                <a:solidFill>
                  <a:schemeClr val="bg1"/>
                </a:solidFill>
              </a:rPr>
              <a:t>What did you learn?</a:t>
            </a:r>
          </a:p>
          <a:p>
            <a:pPr marL="182880" indent="-154940"/>
            <a:endParaRPr lang="en-US" sz="800" dirty="0">
              <a:solidFill>
                <a:schemeClr val="bg1"/>
              </a:solidFill>
            </a:endParaRPr>
          </a:p>
          <a:p>
            <a:pPr marL="182880" indent="-154940"/>
            <a:r>
              <a:rPr lang="en-GB" sz="800" dirty="0">
                <a:solidFill>
                  <a:schemeClr val="bg1"/>
                </a:solidFill>
              </a:rPr>
              <a:t> I learned about using U-Net and other tools, and I also learned how to use Obsidian effectively.</a:t>
            </a:r>
          </a:p>
          <a:p>
            <a:pPr marL="182880" indent="-154940"/>
            <a:endParaRPr lang="en-US" sz="800" dirty="0">
              <a:solidFill>
                <a:schemeClr val="bg1"/>
              </a:solidFill>
            </a:endParaRPr>
          </a:p>
          <a:p>
            <a:pPr marL="182880" indent="-154940"/>
            <a:r>
              <a:rPr lang="en-US" sz="800" dirty="0">
                <a:solidFill>
                  <a:schemeClr val="bg1"/>
                </a:solidFill>
              </a:rPr>
              <a:t>How did your efforts in applying iterative critical thinking this week contribute to improving your approach to the project? (ILO 2.6)</a:t>
            </a:r>
          </a:p>
          <a:p>
            <a:pPr marL="182880" indent="-154940"/>
            <a:endParaRPr lang="en-US" sz="800" dirty="0">
              <a:solidFill>
                <a:schemeClr val="bg1"/>
              </a:solidFill>
            </a:endParaRPr>
          </a:p>
          <a:p>
            <a:pPr marL="27940" indent="0">
              <a:buNone/>
            </a:pPr>
            <a:r>
              <a:rPr lang="en-US" sz="800" dirty="0">
                <a:solidFill>
                  <a:schemeClr val="bg1"/>
                </a:solidFill>
              </a:rPr>
              <a:t>- </a:t>
            </a:r>
            <a:r>
              <a:rPr lang="en-US" sz="800" dirty="0">
                <a:solidFill>
                  <a:srgbClr val="FFFF00"/>
                </a:solidFill>
              </a:rPr>
              <a:t>See next page</a:t>
            </a:r>
          </a:p>
          <a:p>
            <a:pPr marL="27940" indent="0">
              <a:buNone/>
            </a:pPr>
            <a:endParaRPr lang="en-US" sz="800" dirty="0">
              <a:solidFill>
                <a:schemeClr val="bg1"/>
              </a:solidFill>
            </a:endParaRPr>
          </a:p>
          <a:p>
            <a:pPr marL="182880" indent="-154940"/>
            <a:endParaRPr lang="en-US" sz="800" dirty="0">
              <a:solidFill>
                <a:schemeClr val="bg1"/>
              </a:solidFill>
            </a:endParaRPr>
          </a:p>
          <a:p>
            <a:pPr marL="182880" indent="-154940"/>
            <a:r>
              <a:rPr lang="en-US" sz="800" dirty="0">
                <a:solidFill>
                  <a:schemeClr val="bg1"/>
                </a:solidFill>
              </a:rPr>
              <a:t>What could be added as an Action point looking forward to next week?</a:t>
            </a:r>
          </a:p>
          <a:p>
            <a:pPr marL="27940" indent="0">
              <a:buNone/>
            </a:pPr>
            <a:endParaRPr lang="en-US" sz="800" dirty="0">
              <a:solidFill>
                <a:schemeClr val="bg1"/>
              </a:solidFill>
            </a:endParaRPr>
          </a:p>
          <a:p>
            <a:pPr marL="27940" indent="0">
              <a:buNone/>
            </a:pPr>
            <a:r>
              <a:rPr lang="en-US" sz="800" dirty="0">
                <a:solidFill>
                  <a:schemeClr val="bg1"/>
                </a:solidFill>
              </a:rPr>
              <a:t>- Nothing to add. </a:t>
            </a:r>
          </a:p>
        </p:txBody>
      </p:sp>
      <p:pic>
        <p:nvPicPr>
          <p:cNvPr id="4" name="Afbeelding 3">
            <a:extLst>
              <a:ext uri="{FF2B5EF4-FFF2-40B4-BE49-F238E27FC236}">
                <a16:creationId xmlns:a16="http://schemas.microsoft.com/office/drawing/2014/main" id="{6EB44218-4909-3F09-FE75-5E6540FE3DB2}"/>
              </a:ext>
            </a:extLst>
          </p:cNvPr>
          <p:cNvPicPr>
            <a:picLocks noChangeAspect="1"/>
          </p:cNvPicPr>
          <p:nvPr/>
        </p:nvPicPr>
        <p:blipFill>
          <a:blip r:embed="rId3"/>
          <a:stretch>
            <a:fillRect/>
          </a:stretch>
        </p:blipFill>
        <p:spPr>
          <a:xfrm>
            <a:off x="182875" y="3990803"/>
            <a:ext cx="4350327" cy="50310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8A5B-0051-43A8-D4D3-1D242B98AD23}"/>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B90B0523-AC81-9838-C225-9878EEB4FD6A}"/>
              </a:ext>
            </a:extLst>
          </p:cNvPr>
          <p:cNvSpPr>
            <a:spLocks noGrp="1"/>
          </p:cNvSpPr>
          <p:nvPr>
            <p:ph type="title"/>
          </p:nvPr>
        </p:nvSpPr>
        <p:spPr/>
        <p:txBody>
          <a:bodyPr/>
          <a:lstStyle/>
          <a:p>
            <a:r>
              <a:rPr lang="nl-NL" dirty="0"/>
              <a:t>Week 3</a:t>
            </a:r>
            <a:endParaRPr lang="en-GB" dirty="0"/>
          </a:p>
        </p:txBody>
      </p:sp>
      <p:sp>
        <p:nvSpPr>
          <p:cNvPr id="8" name="Titel 7">
            <a:extLst>
              <a:ext uri="{FF2B5EF4-FFF2-40B4-BE49-F238E27FC236}">
                <a16:creationId xmlns:a16="http://schemas.microsoft.com/office/drawing/2014/main" id="{89929F3B-48C0-681E-3D2A-5A3E3DCA13E6}"/>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DD05403F-BAE3-5D78-4B05-38AC2E7EC560}"/>
              </a:ext>
            </a:extLst>
          </p:cNvPr>
          <p:cNvSpPr txBox="1"/>
          <p:nvPr/>
        </p:nvSpPr>
        <p:spPr>
          <a:xfrm>
            <a:off x="394855" y="1302327"/>
            <a:ext cx="5853545" cy="1077218"/>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using Obsidian as outlined in the video, I improved the way I study and organize my self-study notebooks. The app’s features, such as tagging, linking, and concise note structuring, allowed me to create a more efficient and interconnected system for managing my notes. This iterative process helped me revisit and refine topics, ensuring a deeper understanding of the material. With Obsidian, I was able to connect ideas across different study areas, making it easier to synthesize information and build reusable insights. This approach streamlined my workflow and enhanced my ability to retain and apply knowledge effectively.</a:t>
            </a:r>
          </a:p>
        </p:txBody>
      </p:sp>
      <p:sp>
        <p:nvSpPr>
          <p:cNvPr id="10" name="Tekstvak 9">
            <a:extLst>
              <a:ext uri="{FF2B5EF4-FFF2-40B4-BE49-F238E27FC236}">
                <a16:creationId xmlns:a16="http://schemas.microsoft.com/office/drawing/2014/main" id="{F9245E3C-7186-EB67-A86C-9BC86593DFA0}"/>
              </a:ext>
            </a:extLst>
          </p:cNvPr>
          <p:cNvSpPr txBox="1"/>
          <p:nvPr/>
        </p:nvSpPr>
        <p:spPr>
          <a:xfrm>
            <a:off x="154882" y="4156364"/>
            <a:ext cx="5853545" cy="261610"/>
          </a:xfrm>
          <a:prstGeom prst="rect">
            <a:avLst/>
          </a:prstGeom>
          <a:noFill/>
        </p:spPr>
        <p:txBody>
          <a:bodyPr wrap="square" rtlCol="0">
            <a:spAutoFit/>
          </a:bodyPr>
          <a:lstStyle/>
          <a:p>
            <a:r>
              <a:rPr lang="nl-NL" sz="800" dirty="0">
                <a:solidFill>
                  <a:schemeClr val="bg1"/>
                </a:solidFill>
              </a:rPr>
              <a:t>Website: </a:t>
            </a:r>
            <a:r>
              <a:rPr lang="en-GB" sz="1100" dirty="0">
                <a:hlinkClick r:id="rId2"/>
              </a:rPr>
              <a:t>(1035) Obsidian: The King of Learning Tools (FULL GUIDE + SETUP) - YouTube</a:t>
            </a:r>
            <a:endParaRPr lang="en-GB" sz="800" dirty="0">
              <a:solidFill>
                <a:schemeClr val="bg1"/>
              </a:solidFill>
            </a:endParaRPr>
          </a:p>
        </p:txBody>
      </p:sp>
      <p:pic>
        <p:nvPicPr>
          <p:cNvPr id="4" name="Afbeelding 3">
            <a:extLst>
              <a:ext uri="{FF2B5EF4-FFF2-40B4-BE49-F238E27FC236}">
                <a16:creationId xmlns:a16="http://schemas.microsoft.com/office/drawing/2014/main" id="{AA9A2990-448A-6E0B-9FCA-9DA0159A8B80}"/>
              </a:ext>
            </a:extLst>
          </p:cNvPr>
          <p:cNvPicPr>
            <a:picLocks noChangeAspect="1"/>
          </p:cNvPicPr>
          <p:nvPr/>
        </p:nvPicPr>
        <p:blipFill>
          <a:blip r:embed="rId3"/>
          <a:stretch>
            <a:fillRect/>
          </a:stretch>
        </p:blipFill>
        <p:spPr>
          <a:xfrm>
            <a:off x="5939247" y="2223991"/>
            <a:ext cx="3190898" cy="2371742"/>
          </a:xfrm>
          <a:prstGeom prst="rect">
            <a:avLst/>
          </a:prstGeom>
        </p:spPr>
      </p:pic>
    </p:spTree>
    <p:extLst>
      <p:ext uri="{BB962C8B-B14F-4D97-AF65-F5344CB8AC3E}">
        <p14:creationId xmlns:p14="http://schemas.microsoft.com/office/powerpoint/2010/main" val="175809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 dirty="0"/>
              <a:t>- Make sure to use the right crop size in task 4</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 name="TextBox 3">
            <a:extLst>
              <a:ext uri="{FF2B5EF4-FFF2-40B4-BE49-F238E27FC236}">
                <a16:creationId xmlns:a16="http://schemas.microsoft.com/office/drawing/2014/main" id="{B57E298E-ACB0-12CF-E259-08EB25F8A491}"/>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27940" lvl="0" indent="0" algn="l" rtl="0">
              <a:spcBef>
                <a:spcPts val="0"/>
              </a:spcBef>
              <a:spcAft>
                <a:spcPts val="0"/>
              </a:spcAft>
              <a:buSzPts val="1000"/>
              <a:buNone/>
            </a:pPr>
            <a:r>
              <a:rPr lang="en-GB" dirty="0"/>
              <a:t>- Reworking task 4 until task 9.  </a:t>
            </a:r>
          </a:p>
          <a:p>
            <a:pPr marL="27940" lvl="0" indent="0" algn="l" rtl="0">
              <a:spcBef>
                <a:spcPts val="0"/>
              </a:spcBef>
              <a:spcAft>
                <a:spcPts val="0"/>
              </a:spcAft>
              <a:buSzPts val="1000"/>
              <a:buNone/>
            </a:pPr>
            <a:r>
              <a:rPr lang="en-GB" dirty="0"/>
              <a:t>- Starting with task 10.  </a:t>
            </a:r>
          </a:p>
          <a:p>
            <a:pPr marL="27940" lvl="0" indent="0" algn="l" rtl="0">
              <a:spcBef>
                <a:spcPts val="0"/>
              </a:spcBef>
              <a:spcAft>
                <a:spcPts val="0"/>
              </a:spcAft>
              <a:buSzPts val="1000"/>
              <a:buNone/>
            </a:pPr>
            <a:r>
              <a:rPr lang="en-GB" dirty="0"/>
              <a:t> - Installing C++ for </a:t>
            </a:r>
            <a:r>
              <a:rPr lang="en-GB" dirty="0" err="1"/>
              <a:t>PyBullet</a:t>
            </a:r>
            <a:r>
              <a:rPr lang="en-GB" dirty="0"/>
              <a:t>. </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27940" lvl="0" indent="0" algn="l" rtl="0">
              <a:spcBef>
                <a:spcPts val="0"/>
              </a:spcBef>
              <a:spcAft>
                <a:spcPts val="0"/>
              </a:spcAft>
              <a:buSzPts val="1000"/>
              <a:buNone/>
            </a:pPr>
            <a:endParaRPr lang="nl-NL" dirty="0"/>
          </a:p>
          <a:p>
            <a:pPr marL="27940" lvl="0" indent="0" algn="l" rtl="0">
              <a:spcBef>
                <a:spcPts val="0"/>
              </a:spcBef>
              <a:spcAft>
                <a:spcPts val="0"/>
              </a:spcAft>
              <a:buSzPts val="1000"/>
              <a:buNone/>
            </a:pPr>
            <a:r>
              <a:rPr lang="en-GB" dirty="0"/>
              <a:t> I was reworking task 4 and 5. I also revisited the self-study notebooks from weeks 2-3 and made detailed notes in Obsidian.</a:t>
            </a:r>
            <a:endParaRPr lang="nl-NL" dirty="0"/>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5F8D8CC6-C487-6FFA-CBF2-D873B256D0BC}"/>
              </a:ext>
            </a:extLst>
          </p:cNvPr>
          <p:cNvSpPr>
            <a:spLocks noGrp="1"/>
          </p:cNvSpPr>
          <p:nvPr>
            <p:ph type="body" idx="3"/>
          </p:nvPr>
        </p:nvSpPr>
        <p:spPr/>
        <p:txBody>
          <a:bodyPr/>
          <a:lstStyle/>
          <a:p>
            <a:pPr marL="182880" indent="-154940"/>
            <a:r>
              <a:rPr lang="en-US" sz="700" dirty="0">
                <a:solidFill>
                  <a:schemeClr val="bg1"/>
                </a:solidFill>
              </a:rPr>
              <a:t>How did the week go?</a:t>
            </a:r>
          </a:p>
          <a:p>
            <a:pPr marL="182880" indent="-154940"/>
            <a:endParaRPr lang="en-US" sz="700" dirty="0">
              <a:solidFill>
                <a:schemeClr val="bg1"/>
              </a:solidFill>
            </a:endParaRPr>
          </a:p>
          <a:p>
            <a:pPr marL="27940" indent="0">
              <a:buNone/>
            </a:pPr>
            <a:r>
              <a:rPr lang="en-GB" sz="700" dirty="0">
                <a:solidFill>
                  <a:schemeClr val="bg1"/>
                </a:solidFill>
              </a:rPr>
              <a:t>The week went well overall. Revisiting the work allowed me to gain a better understanding of the material.</a:t>
            </a:r>
          </a:p>
          <a:p>
            <a:pPr marL="27940" indent="0">
              <a:buNone/>
            </a:pPr>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GB" sz="700" dirty="0">
                <a:solidFill>
                  <a:schemeClr val="bg1"/>
                </a:solidFill>
              </a:rPr>
              <a:t> I reworked task 4 and started task 5. I also installed the necessary packages to ensure task 10 would work successfully.</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GB" sz="700" dirty="0">
                <a:solidFill>
                  <a:schemeClr val="bg1"/>
                </a:solidFill>
              </a:rPr>
              <a:t>I thought I could work faster, but it took more time than expected as I actively took notes on the week 2-3 self-study notebooks.</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27940" indent="0">
              <a:buNone/>
            </a:pPr>
            <a:r>
              <a:rPr lang="en-GB" sz="700" dirty="0">
                <a:solidFill>
                  <a:schemeClr val="bg1"/>
                </a:solidFill>
              </a:rPr>
              <a:t>- I improved my understanding of root detection through task 4 and segmentation concepts from the self-study material. I also gained practical experience with the tools and techniques required to work on tasks 4, 5, and 10, including generating and validating image patches, preprocessing techniques, and installing C++ dependencies.</a:t>
            </a:r>
            <a:endParaRPr lang="en-US" sz="700" dirty="0">
              <a:solidFill>
                <a:schemeClr val="bg1"/>
              </a:solidFill>
            </a:endParaRPr>
          </a:p>
          <a:p>
            <a:pPr marL="182880" indent="-154940"/>
            <a:endParaRPr lang="en-US" sz="700" dirty="0">
              <a:solidFill>
                <a:schemeClr val="bg1"/>
              </a:solidFill>
            </a:endParaRPr>
          </a:p>
          <a:p>
            <a:pPr marL="182880" indent="-154940"/>
            <a:r>
              <a:rPr lang="en-US" sz="700" dirty="0">
                <a:solidFill>
                  <a:schemeClr val="bg1"/>
                </a:solidFill>
              </a:rPr>
              <a:t>How did your efforts in applying iterative critical thinking this week contribute to improving your approach to the project? (ILO 2.6)</a:t>
            </a:r>
          </a:p>
          <a:p>
            <a:pPr marL="182880" indent="-154940"/>
            <a:endParaRPr lang="en-US" sz="700" dirty="0">
              <a:solidFill>
                <a:schemeClr val="bg1"/>
              </a:solidFill>
            </a:endParaRPr>
          </a:p>
          <a:p>
            <a:pPr marL="27940" indent="0">
              <a:buNone/>
            </a:pPr>
            <a:r>
              <a:rPr lang="en-US" sz="700" dirty="0">
                <a:solidFill>
                  <a:schemeClr val="bg1"/>
                </a:solidFill>
              </a:rPr>
              <a:t>- </a:t>
            </a:r>
            <a:r>
              <a:rPr lang="en-US" sz="700" dirty="0">
                <a:solidFill>
                  <a:srgbClr val="FFFF00"/>
                </a:solidFill>
              </a:rPr>
              <a:t>See next page</a:t>
            </a:r>
          </a:p>
          <a:p>
            <a:pPr marL="27940" indent="0">
              <a:buNone/>
            </a:pPr>
            <a:endParaRPr lang="en-US" sz="700" dirty="0">
              <a:solidFill>
                <a:schemeClr val="bg1"/>
              </a:solidFill>
            </a:endParaRPr>
          </a:p>
          <a:p>
            <a:pPr marL="182880" indent="-154940"/>
            <a:endParaRPr lang="en-US" sz="700" dirty="0">
              <a:solidFill>
                <a:schemeClr val="bg1"/>
              </a:solidFill>
            </a:endParaRPr>
          </a:p>
          <a:p>
            <a:pPr marL="182880" indent="-154940"/>
            <a:r>
              <a:rPr lang="en-US" sz="700" dirty="0">
                <a:solidFill>
                  <a:schemeClr val="bg1"/>
                </a:solidFill>
              </a:rPr>
              <a:t>What could be added as an Action point looking forward to next week?</a:t>
            </a:r>
          </a:p>
          <a:p>
            <a:pPr marL="182880" indent="-154940"/>
            <a:endParaRPr lang="en-US" sz="700" dirty="0">
              <a:solidFill>
                <a:schemeClr val="bg1"/>
              </a:solidFill>
            </a:endParaRPr>
          </a:p>
          <a:p>
            <a:pPr marL="182880" indent="-154940"/>
            <a:r>
              <a:rPr lang="en-US" sz="700" dirty="0">
                <a:solidFill>
                  <a:schemeClr val="bg1"/>
                </a:solidFill>
              </a:rPr>
              <a:t>Nothing to add </a:t>
            </a:r>
          </a:p>
        </p:txBody>
      </p:sp>
      <p:pic>
        <p:nvPicPr>
          <p:cNvPr id="4" name="Afbeelding 3">
            <a:extLst>
              <a:ext uri="{FF2B5EF4-FFF2-40B4-BE49-F238E27FC236}">
                <a16:creationId xmlns:a16="http://schemas.microsoft.com/office/drawing/2014/main" id="{6394F11B-6E33-DC79-265D-BBEFAFF85C8F}"/>
              </a:ext>
            </a:extLst>
          </p:cNvPr>
          <p:cNvPicPr>
            <a:picLocks noChangeAspect="1"/>
          </p:cNvPicPr>
          <p:nvPr/>
        </p:nvPicPr>
        <p:blipFill>
          <a:blip r:embed="rId3"/>
          <a:stretch>
            <a:fillRect/>
          </a:stretch>
        </p:blipFill>
        <p:spPr>
          <a:xfrm>
            <a:off x="667512" y="3470563"/>
            <a:ext cx="2287102" cy="1569027"/>
          </a:xfrm>
          <a:prstGeom prst="rect">
            <a:avLst/>
          </a:prstGeom>
        </p:spPr>
      </p:pic>
    </p:spTree>
    <p:extLst>
      <p:ext uri="{BB962C8B-B14F-4D97-AF65-F5344CB8AC3E}">
        <p14:creationId xmlns:p14="http://schemas.microsoft.com/office/powerpoint/2010/main" val="339997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79A07-9ED9-90F3-C655-F109A6CC2D49}"/>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002136AC-497C-37A8-CEF1-5145F5EC3436}"/>
              </a:ext>
            </a:extLst>
          </p:cNvPr>
          <p:cNvSpPr>
            <a:spLocks noGrp="1"/>
          </p:cNvSpPr>
          <p:nvPr>
            <p:ph type="title"/>
          </p:nvPr>
        </p:nvSpPr>
        <p:spPr/>
        <p:txBody>
          <a:bodyPr/>
          <a:lstStyle/>
          <a:p>
            <a:r>
              <a:rPr lang="nl-NL" dirty="0"/>
              <a:t>Week 4</a:t>
            </a:r>
            <a:endParaRPr lang="en-GB" dirty="0"/>
          </a:p>
        </p:txBody>
      </p:sp>
      <p:sp>
        <p:nvSpPr>
          <p:cNvPr id="8" name="Titel 7">
            <a:extLst>
              <a:ext uri="{FF2B5EF4-FFF2-40B4-BE49-F238E27FC236}">
                <a16:creationId xmlns:a16="http://schemas.microsoft.com/office/drawing/2014/main" id="{26032914-EA93-05C8-B09C-12ECE822DF3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8B704AB7-1AE9-7B8C-0EFC-EFBB76CFC306}"/>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following the video tutorial on resolving the "Web3 Library Installation Error," I successfully applied the steps to fix my </a:t>
            </a:r>
            <a:r>
              <a:rPr lang="en-GB" sz="800" dirty="0" err="1">
                <a:solidFill>
                  <a:schemeClr val="bg1"/>
                </a:solidFill>
              </a:rPr>
              <a:t>PyBullet</a:t>
            </a:r>
            <a:r>
              <a:rPr lang="en-GB" sz="800" dirty="0">
                <a:solidFill>
                  <a:schemeClr val="bg1"/>
                </a:solidFill>
              </a:rPr>
              <a:t> installation issue. Installing the required Microsoft Visual C++ Build Tools resolved the errors I encountered while setting up the library. This iterative problem-solving approach allowed me to proceed with my self-study tasks efficiently, ensuring that I could focus on improving my </a:t>
            </a:r>
            <a:r>
              <a:rPr lang="en-GB" sz="800" dirty="0" err="1">
                <a:solidFill>
                  <a:schemeClr val="bg1"/>
                </a:solidFill>
              </a:rPr>
              <a:t>PyBullet</a:t>
            </a:r>
            <a:r>
              <a:rPr lang="en-GB" sz="800" dirty="0">
                <a:solidFill>
                  <a:schemeClr val="bg1"/>
                </a:solidFill>
              </a:rPr>
              <a:t> implementation and advancing my understanding of robotics simulations.</a:t>
            </a:r>
          </a:p>
        </p:txBody>
      </p:sp>
      <p:sp>
        <p:nvSpPr>
          <p:cNvPr id="10" name="Tekstvak 9">
            <a:extLst>
              <a:ext uri="{FF2B5EF4-FFF2-40B4-BE49-F238E27FC236}">
                <a16:creationId xmlns:a16="http://schemas.microsoft.com/office/drawing/2014/main" id="{FCF6A23D-CFE0-0609-1B0C-690F72519557}"/>
              </a:ext>
            </a:extLst>
          </p:cNvPr>
          <p:cNvSpPr txBox="1"/>
          <p:nvPr/>
        </p:nvSpPr>
        <p:spPr>
          <a:xfrm>
            <a:off x="154882" y="4156364"/>
            <a:ext cx="5853545" cy="246221"/>
          </a:xfrm>
          <a:prstGeom prst="rect">
            <a:avLst/>
          </a:prstGeom>
          <a:noFill/>
        </p:spPr>
        <p:txBody>
          <a:bodyPr wrap="square" rtlCol="0">
            <a:spAutoFit/>
          </a:bodyPr>
          <a:lstStyle/>
          <a:p>
            <a:r>
              <a:rPr lang="nl-NL" sz="800" dirty="0">
                <a:solidFill>
                  <a:schemeClr val="bg1"/>
                </a:solidFill>
              </a:rPr>
              <a:t>Website: </a:t>
            </a:r>
            <a:r>
              <a:rPr lang="en-GB" sz="1000" dirty="0">
                <a:hlinkClick r:id="rId2"/>
              </a:rPr>
              <a:t>error: Microsoft Visual C++ 14.0 or greater is required. FIXED. (pip install web3 error)</a:t>
            </a:r>
            <a:endParaRPr lang="en-GB" sz="800" dirty="0">
              <a:solidFill>
                <a:schemeClr val="bg1"/>
              </a:solidFill>
            </a:endParaRPr>
          </a:p>
        </p:txBody>
      </p:sp>
      <p:pic>
        <p:nvPicPr>
          <p:cNvPr id="3" name="Afbeelding 2">
            <a:extLst>
              <a:ext uri="{FF2B5EF4-FFF2-40B4-BE49-F238E27FC236}">
                <a16:creationId xmlns:a16="http://schemas.microsoft.com/office/drawing/2014/main" id="{7AE8222F-E523-AEA1-85D2-7BC2B2BC49CC}"/>
              </a:ext>
            </a:extLst>
          </p:cNvPr>
          <p:cNvPicPr>
            <a:picLocks noChangeAspect="1"/>
          </p:cNvPicPr>
          <p:nvPr/>
        </p:nvPicPr>
        <p:blipFill>
          <a:blip r:embed="rId3"/>
          <a:stretch>
            <a:fillRect/>
          </a:stretch>
        </p:blipFill>
        <p:spPr>
          <a:xfrm>
            <a:off x="5708073" y="2470212"/>
            <a:ext cx="3149330" cy="2122504"/>
          </a:xfrm>
          <a:prstGeom prst="rect">
            <a:avLst/>
          </a:prstGeom>
        </p:spPr>
      </p:pic>
    </p:spTree>
    <p:extLst>
      <p:ext uri="{BB962C8B-B14F-4D97-AF65-F5344CB8AC3E}">
        <p14:creationId xmlns:p14="http://schemas.microsoft.com/office/powerpoint/2010/main" val="3442757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nl-NL" b="1" dirty="0"/>
              <a:t>Soma 233650</a:t>
            </a:r>
          </a:p>
          <a:p>
            <a:pPr marL="0" lvl="0" indent="0" algn="l" rtl="0">
              <a:spcBef>
                <a:spcPts val="800"/>
              </a:spcBef>
              <a:spcAft>
                <a:spcPts val="800"/>
              </a:spcAft>
              <a:buNone/>
            </a:pPr>
            <a:r>
              <a:rPr lang="en" dirty="0"/>
              <a:t>- For task 10 to work properly you need to download c++ packages in vscode.</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4" name="TextBox 3">
            <a:extLst>
              <a:ext uri="{FF2B5EF4-FFF2-40B4-BE49-F238E27FC236}">
                <a16:creationId xmlns:a16="http://schemas.microsoft.com/office/drawing/2014/main" id="{341C5D24-F975-BDE2-7D7B-0ECA5573EF8A}"/>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36695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27940" lvl="0" indent="0" algn="l" rtl="0">
              <a:spcBef>
                <a:spcPts val="0"/>
              </a:spcBef>
              <a:spcAft>
                <a:spcPts val="0"/>
              </a:spcAft>
              <a:buSzPts val="1000"/>
              <a:buNone/>
            </a:pPr>
            <a:endParaRPr lang="en" dirty="0"/>
          </a:p>
          <a:p>
            <a:pPr marL="27940" lvl="0" indent="0" algn="l" rtl="0">
              <a:spcBef>
                <a:spcPts val="0"/>
              </a:spcBef>
              <a:spcAft>
                <a:spcPts val="0"/>
              </a:spcAft>
              <a:buSzPts val="1000"/>
              <a:buNone/>
            </a:pPr>
            <a:r>
              <a:rPr lang="en" dirty="0"/>
              <a:t>- Creating a working model for task 5.</a:t>
            </a:r>
          </a:p>
          <a:p>
            <a:pPr marL="27940" lvl="0" indent="0" algn="l" rtl="0">
              <a:spcBef>
                <a:spcPts val="0"/>
              </a:spcBef>
              <a:spcAft>
                <a:spcPts val="0"/>
              </a:spcAft>
              <a:buSzPts val="1000"/>
              <a:buNone/>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I changed my model with U-net. It was not easy, but it perfomance not good yet with a F-1 score of </a:t>
            </a:r>
          </a:p>
          <a:p>
            <a:pPr marL="199390" lvl="0" indent="-171450" algn="l" rtl="0">
              <a:spcBef>
                <a:spcPts val="0"/>
              </a:spcBef>
              <a:spcAft>
                <a:spcPts val="0"/>
              </a:spcAft>
              <a:buSzPts val="1000"/>
              <a:buFontTx/>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B921CBAF-368A-13BF-B6B0-D36F35CEEA38}"/>
              </a:ext>
            </a:extLst>
          </p:cNvPr>
          <p:cNvSpPr>
            <a:spLocks noGrp="1"/>
          </p:cNvSpPr>
          <p:nvPr>
            <p:ph type="body" idx="3"/>
          </p:nvPr>
        </p:nvSpPr>
        <p:spPr/>
        <p:txBody>
          <a:bodyPr/>
          <a:lstStyle/>
          <a:p>
            <a:pPr marL="182880" indent="-154940"/>
            <a:r>
              <a:rPr lang="en-US" sz="900" dirty="0"/>
              <a:t>How did the week go? </a:t>
            </a:r>
          </a:p>
          <a:p>
            <a:pPr marL="182880" indent="-154940"/>
            <a:endParaRPr lang="en-US" sz="900" dirty="0">
              <a:solidFill>
                <a:srgbClr val="4285F4"/>
              </a:solidFill>
            </a:endParaRPr>
          </a:p>
          <a:p>
            <a:pPr marL="27940" indent="0">
              <a:buNone/>
            </a:pPr>
            <a:r>
              <a:rPr lang="en-US" sz="900" dirty="0">
                <a:solidFill>
                  <a:schemeClr val="bg1"/>
                </a:solidFill>
              </a:rPr>
              <a:t>- The week went alright. The model performance on the server is doing okay. It was a though week with a lot of reworks.</a:t>
            </a:r>
          </a:p>
          <a:p>
            <a:pPr marL="182880" indent="-154940"/>
            <a:endParaRPr lang="en-US" sz="900" dirty="0">
              <a:solidFill>
                <a:srgbClr val="4285F4"/>
              </a:solidFill>
            </a:endParaRPr>
          </a:p>
          <a:p>
            <a:pPr marL="182880" indent="-154940"/>
            <a:r>
              <a:rPr lang="en-US" sz="900" dirty="0"/>
              <a:t>What went well? </a:t>
            </a:r>
          </a:p>
          <a:p>
            <a:pPr marL="182880" indent="-154940"/>
            <a:endParaRPr lang="en-US" sz="900" dirty="0">
              <a:solidFill>
                <a:srgbClr val="4285F4"/>
              </a:solidFill>
            </a:endParaRPr>
          </a:p>
          <a:p>
            <a:pPr marL="27940" indent="0">
              <a:buNone/>
            </a:pPr>
            <a:r>
              <a:rPr lang="en-US" sz="900" dirty="0">
                <a:solidFill>
                  <a:schemeClr val="bg1"/>
                </a:solidFill>
              </a:rPr>
              <a:t>-  I managed to finish my goal for the week.</a:t>
            </a:r>
          </a:p>
          <a:p>
            <a:pPr marL="182880" indent="-154940"/>
            <a:endParaRPr lang="en-US" sz="900" dirty="0">
              <a:solidFill>
                <a:srgbClr val="4285F4"/>
              </a:solidFill>
            </a:endParaRPr>
          </a:p>
          <a:p>
            <a:pPr marL="182880" indent="-154940"/>
            <a:r>
              <a:rPr lang="en-US" sz="900" dirty="0"/>
              <a:t>What didn’t go so well? </a:t>
            </a:r>
          </a:p>
          <a:p>
            <a:pPr marL="182880" indent="-154940"/>
            <a:endParaRPr lang="en-US" sz="900" dirty="0">
              <a:solidFill>
                <a:srgbClr val="4285F4"/>
              </a:solidFill>
            </a:endParaRPr>
          </a:p>
          <a:p>
            <a:pPr marL="27940" indent="0">
              <a:buNone/>
            </a:pPr>
            <a:r>
              <a:rPr lang="en-US" sz="900" dirty="0">
                <a:solidFill>
                  <a:schemeClr val="bg1"/>
                </a:solidFill>
              </a:rPr>
              <a:t>- I wanted to work on other tasks which I did, but they probably need a rework in the upcoming weeks.</a:t>
            </a:r>
          </a:p>
          <a:p>
            <a:pPr marL="182880" indent="-154940"/>
            <a:endParaRPr lang="en-US" sz="900" dirty="0">
              <a:solidFill>
                <a:srgbClr val="4285F4"/>
              </a:solidFill>
            </a:endParaRPr>
          </a:p>
          <a:p>
            <a:pPr marL="182880" indent="-154940"/>
            <a:r>
              <a:rPr lang="en-US" sz="900" dirty="0"/>
              <a:t>What did you learn?</a:t>
            </a:r>
          </a:p>
          <a:p>
            <a:pPr marL="182880" indent="-154940"/>
            <a:endParaRPr lang="en-US" sz="900" dirty="0">
              <a:solidFill>
                <a:srgbClr val="4285F4"/>
              </a:solidFill>
            </a:endParaRPr>
          </a:p>
          <a:p>
            <a:pPr marL="27940" indent="0">
              <a:buNone/>
            </a:pPr>
            <a:r>
              <a:rPr lang="en-US" sz="900" dirty="0">
                <a:solidFill>
                  <a:schemeClr val="bg1"/>
                </a:solidFill>
              </a:rPr>
              <a:t>- I learned about setting up a U-net model from scratch with the help of YouTube. </a:t>
            </a:r>
          </a:p>
          <a:p>
            <a:pPr marL="27940" indent="0">
              <a:buNone/>
            </a:pPr>
            <a:endParaRPr lang="en-US" sz="900" dirty="0">
              <a:solidFill>
                <a:srgbClr val="4285F4"/>
              </a:solidFill>
            </a:endParaRPr>
          </a:p>
          <a:p>
            <a:pPr marL="182880" indent="-154940"/>
            <a:r>
              <a:rPr lang="en-US" sz="900" dirty="0"/>
              <a:t>How did your efforts in applying iterative critical thinking this week contribute to improving your approach to the project? (ILO 2.6)</a:t>
            </a:r>
          </a:p>
          <a:p>
            <a:pPr marL="182880" indent="-154940"/>
            <a:endParaRPr lang="en-US" sz="900" dirty="0"/>
          </a:p>
          <a:p>
            <a:pPr marL="27940" indent="0">
              <a:buNone/>
            </a:pPr>
            <a:r>
              <a:rPr lang="en-US" sz="900" dirty="0"/>
              <a:t>- </a:t>
            </a:r>
            <a:r>
              <a:rPr lang="en-US" sz="900" dirty="0">
                <a:solidFill>
                  <a:srgbClr val="FFFF00"/>
                </a:solidFill>
              </a:rPr>
              <a:t>See next page</a:t>
            </a:r>
          </a:p>
          <a:p>
            <a:pPr marL="27940" indent="0">
              <a:buNone/>
            </a:pPr>
            <a:endParaRPr lang="en-US" sz="900" dirty="0">
              <a:solidFill>
                <a:srgbClr val="4285F4"/>
              </a:solidFill>
            </a:endParaRPr>
          </a:p>
          <a:p>
            <a:pPr marL="182880" indent="-154940"/>
            <a:r>
              <a:rPr lang="en-US" sz="900" dirty="0"/>
              <a:t>What could be added as an Action point looking forward to next week?</a:t>
            </a:r>
          </a:p>
          <a:p>
            <a:pPr marL="182880" indent="-154940"/>
            <a:r>
              <a:rPr lang="en-US" sz="900" dirty="0"/>
              <a:t>Find a course about decoders and encoders for the U-net model</a:t>
            </a:r>
          </a:p>
        </p:txBody>
      </p:sp>
    </p:spTree>
    <p:extLst>
      <p:ext uri="{BB962C8B-B14F-4D97-AF65-F5344CB8AC3E}">
        <p14:creationId xmlns:p14="http://schemas.microsoft.com/office/powerpoint/2010/main" val="268314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94E4-7230-983A-4AEE-116E7AD861B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1CC623EB-BB6B-B754-AD95-9D944D50258C}"/>
              </a:ext>
            </a:extLst>
          </p:cNvPr>
          <p:cNvSpPr>
            <a:spLocks noGrp="1"/>
          </p:cNvSpPr>
          <p:nvPr>
            <p:ph type="title"/>
          </p:nvPr>
        </p:nvSpPr>
        <p:spPr/>
        <p:txBody>
          <a:bodyPr/>
          <a:lstStyle/>
          <a:p>
            <a:r>
              <a:rPr lang="nl-NL" dirty="0"/>
              <a:t>Week 5</a:t>
            </a:r>
            <a:endParaRPr lang="en-GB" dirty="0"/>
          </a:p>
        </p:txBody>
      </p:sp>
      <p:sp>
        <p:nvSpPr>
          <p:cNvPr id="8" name="Titel 7">
            <a:extLst>
              <a:ext uri="{FF2B5EF4-FFF2-40B4-BE49-F238E27FC236}">
                <a16:creationId xmlns:a16="http://schemas.microsoft.com/office/drawing/2014/main" id="{DA3A4787-F4E5-36B3-0482-BBF9C8C6760B}"/>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398EC0C4-0C2B-5B74-3DBA-1C5B945CD024}"/>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By following the video tutorial on implementing a U-Net model in </a:t>
            </a:r>
            <a:r>
              <a:rPr lang="en-GB" sz="800" dirty="0" err="1">
                <a:solidFill>
                  <a:schemeClr val="bg1"/>
                </a:solidFill>
              </a:rPr>
              <a:t>PyTorch</a:t>
            </a:r>
            <a:r>
              <a:rPr lang="en-GB" sz="800" dirty="0">
                <a:solidFill>
                  <a:schemeClr val="bg1"/>
                </a:solidFill>
              </a:rPr>
              <a:t>, I successfully built my first U-Net model for image segmentation. The step-by-step guide helped me understand key components like </a:t>
            </a:r>
            <a:r>
              <a:rPr lang="en-GB" sz="800" dirty="0" err="1">
                <a:solidFill>
                  <a:schemeClr val="bg1"/>
                </a:solidFill>
              </a:rPr>
              <a:t>downsampling</a:t>
            </a:r>
            <a:r>
              <a:rPr lang="en-GB" sz="800" dirty="0">
                <a:solidFill>
                  <a:schemeClr val="bg1"/>
                </a:solidFill>
              </a:rPr>
              <a:t>, </a:t>
            </a:r>
            <a:r>
              <a:rPr lang="en-GB" sz="800" dirty="0" err="1">
                <a:solidFill>
                  <a:schemeClr val="bg1"/>
                </a:solidFill>
              </a:rPr>
              <a:t>upsampling</a:t>
            </a:r>
            <a:r>
              <a:rPr lang="en-GB" sz="800" dirty="0">
                <a:solidFill>
                  <a:schemeClr val="bg1"/>
                </a:solidFill>
              </a:rPr>
              <a:t>, data augmentation, and evaluating segmentation metrics such as the Dice coefficient. Applying these concepts, I was able to create a segmentation pipeline tailored to my project, improving my understanding of deep learning architectures and their practical application in computer vision tasks.</a:t>
            </a:r>
          </a:p>
        </p:txBody>
      </p:sp>
      <p:sp>
        <p:nvSpPr>
          <p:cNvPr id="10" name="Tekstvak 9">
            <a:extLst>
              <a:ext uri="{FF2B5EF4-FFF2-40B4-BE49-F238E27FC236}">
                <a16:creationId xmlns:a16="http://schemas.microsoft.com/office/drawing/2014/main" id="{6055E898-0D21-F123-E33C-E84747C9B899}"/>
              </a:ext>
            </a:extLst>
          </p:cNvPr>
          <p:cNvSpPr txBox="1"/>
          <p:nvPr/>
        </p:nvSpPr>
        <p:spPr>
          <a:xfrm>
            <a:off x="154882" y="4156364"/>
            <a:ext cx="5853545" cy="430887"/>
          </a:xfrm>
          <a:prstGeom prst="rect">
            <a:avLst/>
          </a:prstGeom>
          <a:noFill/>
        </p:spPr>
        <p:txBody>
          <a:bodyPr wrap="square" rtlCol="0">
            <a:spAutoFit/>
          </a:bodyPr>
          <a:lstStyle/>
          <a:p>
            <a:r>
              <a:rPr lang="nl-NL" sz="800" dirty="0">
                <a:solidFill>
                  <a:schemeClr val="bg1"/>
                </a:solidFill>
              </a:rPr>
              <a:t>Website: </a:t>
            </a:r>
            <a:r>
              <a:rPr lang="en-GB" sz="1100" dirty="0">
                <a:hlinkClick r:id="rId2"/>
              </a:rPr>
              <a:t>(1037) </a:t>
            </a:r>
            <a:r>
              <a:rPr lang="en-GB" sz="1100" dirty="0" err="1">
                <a:hlinkClick r:id="rId2"/>
              </a:rPr>
              <a:t>PyTorch</a:t>
            </a:r>
            <a:r>
              <a:rPr lang="en-GB" sz="1100" dirty="0">
                <a:hlinkClick r:id="rId2"/>
              </a:rPr>
              <a:t> Image Segmentation Tutorial with U-NET: everything from scratch baby - YouTube</a:t>
            </a:r>
            <a:endParaRPr lang="en-GB" sz="800" dirty="0">
              <a:solidFill>
                <a:schemeClr val="bg1"/>
              </a:solidFill>
            </a:endParaRPr>
          </a:p>
        </p:txBody>
      </p:sp>
      <p:pic>
        <p:nvPicPr>
          <p:cNvPr id="5" name="Afbeelding 4">
            <a:extLst>
              <a:ext uri="{FF2B5EF4-FFF2-40B4-BE49-F238E27FC236}">
                <a16:creationId xmlns:a16="http://schemas.microsoft.com/office/drawing/2014/main" id="{FC02FC32-25A9-BBB5-3971-1ABA1636BEDF}"/>
              </a:ext>
            </a:extLst>
          </p:cNvPr>
          <p:cNvPicPr>
            <a:picLocks noChangeAspect="1"/>
          </p:cNvPicPr>
          <p:nvPr/>
        </p:nvPicPr>
        <p:blipFill>
          <a:blip r:embed="rId3"/>
          <a:stretch>
            <a:fillRect/>
          </a:stretch>
        </p:blipFill>
        <p:spPr>
          <a:xfrm>
            <a:off x="6008427" y="2392499"/>
            <a:ext cx="2871156" cy="2010086"/>
          </a:xfrm>
          <a:prstGeom prst="rect">
            <a:avLst/>
          </a:prstGeom>
        </p:spPr>
      </p:pic>
    </p:spTree>
    <p:extLst>
      <p:ext uri="{BB962C8B-B14F-4D97-AF65-F5344CB8AC3E}">
        <p14:creationId xmlns:p14="http://schemas.microsoft.com/office/powerpoint/2010/main" val="3214087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nl-NL" b="1" dirty="0"/>
              <a:t>Soma 233650</a:t>
            </a:r>
          </a:p>
          <a:p>
            <a:pPr marL="27940" indent="0">
              <a:buNone/>
            </a:pPr>
            <a:endParaRPr lang="nl-NL" b="1" dirty="0"/>
          </a:p>
          <a:p>
            <a:pPr marL="27940" indent="0">
              <a:buNone/>
            </a:pPr>
            <a:r>
              <a:rPr lang="nl-NL" b="1" dirty="0"/>
              <a:t>- Make </a:t>
            </a:r>
            <a:r>
              <a:rPr lang="nl-NL" b="1" dirty="0" err="1"/>
              <a:t>sure</a:t>
            </a:r>
            <a:r>
              <a:rPr lang="nl-NL" b="1" dirty="0"/>
              <a:t> </a:t>
            </a:r>
            <a:r>
              <a:rPr lang="nl-NL" b="1" dirty="0" err="1"/>
              <a:t>to</a:t>
            </a:r>
            <a:r>
              <a:rPr lang="nl-NL" b="1" dirty="0"/>
              <a:t> </a:t>
            </a:r>
            <a:r>
              <a:rPr lang="nl-NL" b="1" dirty="0" err="1"/>
              <a:t>use</a:t>
            </a:r>
            <a:r>
              <a:rPr lang="nl-NL" b="1" dirty="0"/>
              <a:t> a </a:t>
            </a:r>
            <a:r>
              <a:rPr lang="nl-NL" b="1" dirty="0" err="1"/>
              <a:t>larger</a:t>
            </a:r>
            <a:r>
              <a:rPr lang="nl-NL" b="1" dirty="0"/>
              <a:t> </a:t>
            </a:r>
            <a:r>
              <a:rPr lang="nl-NL" b="1" dirty="0" err="1"/>
              <a:t>data-set</a:t>
            </a:r>
            <a:r>
              <a:rPr lang="nl-NL" b="1" dirty="0"/>
              <a:t> </a:t>
            </a:r>
            <a:r>
              <a:rPr lang="nl-NL" b="1" dirty="0" err="1"/>
              <a:t>while</a:t>
            </a:r>
            <a:r>
              <a:rPr lang="nl-NL" b="1" dirty="0"/>
              <a:t> </a:t>
            </a:r>
            <a:r>
              <a:rPr lang="nl-NL" b="1" dirty="0" err="1"/>
              <a:t>using</a:t>
            </a:r>
            <a:r>
              <a:rPr lang="nl-NL" b="1" dirty="0"/>
              <a:t> </a:t>
            </a:r>
            <a:r>
              <a:rPr lang="nl-NL" b="1" dirty="0" err="1"/>
              <a:t>your</a:t>
            </a:r>
            <a:r>
              <a:rPr lang="nl-NL" b="1" dirty="0"/>
              <a:t> U-net model. </a:t>
            </a: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4" name="TextBox 3">
            <a:extLst>
              <a:ext uri="{FF2B5EF4-FFF2-40B4-BE49-F238E27FC236}">
                <a16:creationId xmlns:a16="http://schemas.microsoft.com/office/drawing/2014/main" id="{99718CE5-D4B9-5703-2F5D-70C535C4D7E0}"/>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1600689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Making sure that task 5 works with the root prediction.</a:t>
            </a:r>
          </a:p>
          <a:p>
            <a:pPr marL="199390" lvl="0" indent="-171450" algn="l" rtl="0">
              <a:spcBef>
                <a:spcPts val="0"/>
              </a:spcBef>
              <a:spcAft>
                <a:spcPts val="0"/>
              </a:spcAft>
              <a:buSzPts val="1000"/>
              <a:buFontTx/>
              <a:buChar char="-"/>
            </a:pPr>
            <a:r>
              <a:rPr lang="en" dirty="0"/>
              <a:t>Make a planning for next week to finish task 11 til 15.</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I have managed to continue work on self-study material such as skeleton analysis.</a:t>
            </a:r>
          </a:p>
          <a:p>
            <a:pPr marL="199390" lvl="0" indent="-171450" algn="l" rtl="0">
              <a:spcBef>
                <a:spcPts val="0"/>
              </a:spcBef>
              <a:spcAft>
                <a:spcPts val="0"/>
              </a:spcAft>
              <a:buSzPts val="1000"/>
              <a:buFontTx/>
              <a:buChar char="-"/>
            </a:pPr>
            <a:r>
              <a:rPr lang="en" dirty="0"/>
              <a:t>I made a planning to work on the </a:t>
            </a:r>
            <a:r>
              <a:rPr lang="en-GB" dirty="0"/>
              <a:t>unfinished tasks.</a:t>
            </a:r>
          </a:p>
          <a:p>
            <a:pPr marL="199390" lvl="0" indent="-171450" algn="l" rtl="0">
              <a:spcBef>
                <a:spcPts val="0"/>
              </a:spcBef>
              <a:spcAft>
                <a:spcPts val="0"/>
              </a:spcAft>
              <a:buSzPts val="1000"/>
              <a:buFontTx/>
              <a:buChar char="-"/>
            </a:pPr>
            <a:r>
              <a:rPr lang="en-GB" dirty="0"/>
              <a:t>Study and finish the Udemy Course about decoding and encoding for the U-net model.</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sz="800" dirty="0"/>
              <a:t>How did the week go?</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GB" sz="800" dirty="0"/>
              <a:t>Unfortunately, the servers were down, that is why I moved task 6 and 7 to week 7 on Monday. And I was sick for the first 2 days of the week. </a:t>
            </a:r>
            <a:endParaRPr lang="en" sz="800" dirty="0"/>
          </a:p>
          <a:p>
            <a:pPr marL="27940" lvl="0" indent="0" algn="l" rtl="0">
              <a:spcBef>
                <a:spcPts val="0"/>
              </a:spcBef>
              <a:spcAft>
                <a:spcPts val="0"/>
              </a:spcAft>
              <a:buSzPts val="1000"/>
              <a:buNone/>
            </a:pPr>
            <a:r>
              <a:rPr lang="en" sz="800" dirty="0"/>
              <a:t> </a:t>
            </a:r>
            <a:endParaRPr sz="800" dirty="0"/>
          </a:p>
          <a:p>
            <a:pPr marL="182880" lvl="0" indent="-154940" algn="l" rtl="0">
              <a:spcBef>
                <a:spcPts val="0"/>
              </a:spcBef>
              <a:spcAft>
                <a:spcPts val="0"/>
              </a:spcAft>
              <a:buSzPts val="1000"/>
              <a:buChar char="●"/>
            </a:pPr>
            <a:r>
              <a:rPr lang="en" sz="800" dirty="0"/>
              <a:t>What went well? </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 sz="800" dirty="0"/>
              <a:t>I improved the code of task 5 and made overall good practice with my progression. And finished the course on Udemy.</a:t>
            </a:r>
          </a:p>
          <a:p>
            <a:pPr marL="182880" lvl="0" indent="-154940" algn="l" rtl="0">
              <a:spcBef>
                <a:spcPts val="0"/>
              </a:spcBef>
              <a:spcAft>
                <a:spcPts val="0"/>
              </a:spcAft>
              <a:buSzPts val="1000"/>
              <a:buChar char="●"/>
            </a:pPr>
            <a:endParaRPr sz="800" dirty="0"/>
          </a:p>
          <a:p>
            <a:pPr marL="182880" lvl="0" indent="-154940" algn="l" rtl="0">
              <a:spcBef>
                <a:spcPts val="0"/>
              </a:spcBef>
              <a:spcAft>
                <a:spcPts val="0"/>
              </a:spcAft>
              <a:buSzPts val="1000"/>
              <a:buChar char="●"/>
            </a:pPr>
            <a:r>
              <a:rPr lang="en" sz="800" dirty="0"/>
              <a:t>What didn’t go so well? </a:t>
            </a:r>
          </a:p>
          <a:p>
            <a:pPr marL="182880" lvl="0" indent="-154940" algn="l" rtl="0">
              <a:spcBef>
                <a:spcPts val="0"/>
              </a:spcBef>
              <a:spcAft>
                <a:spcPts val="0"/>
              </a:spcAft>
              <a:buSzPts val="1000"/>
              <a:buChar char="●"/>
            </a:pPr>
            <a:endParaRPr lang="en" sz="800" dirty="0"/>
          </a:p>
          <a:p>
            <a:pPr marL="27940" lvl="0" indent="0" algn="l" rtl="0">
              <a:spcBef>
                <a:spcPts val="0"/>
              </a:spcBef>
              <a:spcAft>
                <a:spcPts val="0"/>
              </a:spcAft>
              <a:buSzPts val="1000"/>
              <a:buNone/>
            </a:pPr>
            <a:r>
              <a:rPr lang="en" sz="800" dirty="0"/>
              <a:t>The servers were down, so </a:t>
            </a:r>
            <a:r>
              <a:rPr lang="en-GB" sz="800" dirty="0"/>
              <a:t>I</a:t>
            </a:r>
            <a:r>
              <a:rPr lang="en" sz="800" dirty="0"/>
              <a:t> could not test a few models </a:t>
            </a:r>
            <a:r>
              <a:rPr lang="en-GB" sz="800" dirty="0"/>
              <a:t>I</a:t>
            </a:r>
            <a:r>
              <a:rPr lang="en" sz="800" dirty="0"/>
              <a:t> had created.</a:t>
            </a:r>
          </a:p>
          <a:p>
            <a:pPr marL="182880" lvl="0" indent="-154940" algn="l" rtl="0">
              <a:spcBef>
                <a:spcPts val="0"/>
              </a:spcBef>
              <a:spcAft>
                <a:spcPts val="0"/>
              </a:spcAft>
              <a:buSzPts val="1000"/>
              <a:buChar char="●"/>
            </a:pPr>
            <a:endParaRPr sz="800" dirty="0"/>
          </a:p>
          <a:p>
            <a:pPr marL="182880" indent="-154940"/>
            <a:r>
              <a:rPr lang="en" sz="800" dirty="0"/>
              <a:t>What did you learn?</a:t>
            </a:r>
          </a:p>
          <a:p>
            <a:pPr marL="182880" indent="-154940"/>
            <a:endParaRPr lang="en" sz="800" dirty="0"/>
          </a:p>
          <a:p>
            <a:pPr marL="27940" indent="0">
              <a:buNone/>
            </a:pPr>
            <a:r>
              <a:rPr lang="en" sz="800" dirty="0"/>
              <a:t>Next to the tasks I learned more about robotics by learning more about PyBullet and including reinforcement learning.</a:t>
            </a:r>
          </a:p>
          <a:p>
            <a:pPr marL="182880" indent="-154940"/>
            <a:endParaRPr lang="en" sz="800" dirty="0"/>
          </a:p>
          <a:p>
            <a:pPr marL="182880" indent="-154940"/>
            <a:r>
              <a:rPr lang="en" sz="800" dirty="0"/>
              <a:t>How did your efforts in applying iterative critical thinking this week contribute to improving your approach to the project? (ILO 2.6)</a:t>
            </a:r>
          </a:p>
          <a:p>
            <a:pPr marL="182880" indent="-154940"/>
            <a:endParaRPr lang="en" sz="800" dirty="0"/>
          </a:p>
          <a:p>
            <a:pPr marL="27940" indent="0">
              <a:buNone/>
            </a:pPr>
            <a:r>
              <a:rPr lang="en" sz="800" dirty="0"/>
              <a:t>- </a:t>
            </a:r>
            <a:r>
              <a:rPr lang="en" sz="800" dirty="0">
                <a:solidFill>
                  <a:srgbClr val="FFFF00"/>
                </a:solidFill>
              </a:rPr>
              <a:t>See next page</a:t>
            </a:r>
          </a:p>
          <a:p>
            <a:pPr marL="182880" indent="-154940"/>
            <a:endParaRPr lang="en" sz="800" dirty="0"/>
          </a:p>
          <a:p>
            <a:pPr marL="182880" lvl="0" indent="-154940" algn="l" rtl="0">
              <a:spcBef>
                <a:spcPts val="0"/>
              </a:spcBef>
              <a:spcAft>
                <a:spcPts val="0"/>
              </a:spcAft>
              <a:buSzPts val="1000"/>
              <a:buChar char="●"/>
            </a:pPr>
            <a:r>
              <a:rPr lang="en" sz="800" dirty="0"/>
              <a:t>What could be added as an Action point looking forward to next week?</a:t>
            </a:r>
          </a:p>
          <a:p>
            <a:pPr marL="182880" indent="-154940"/>
            <a:endParaRPr lang="en" sz="800" dirty="0"/>
          </a:p>
          <a:p>
            <a:pPr marL="27940" indent="0">
              <a:buNone/>
            </a:pPr>
            <a:r>
              <a:rPr lang="en" sz="800" dirty="0"/>
              <a:t>- At all costs, finish the kaggle competition next week before the deadline with a decent score. </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E4F0-7D53-221C-3590-99010B004E1D}"/>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65B13C16-72A0-0ED8-8EA4-3FFB690DCDB4}"/>
              </a:ext>
            </a:extLst>
          </p:cNvPr>
          <p:cNvSpPr>
            <a:spLocks noGrp="1"/>
          </p:cNvSpPr>
          <p:nvPr>
            <p:ph type="title"/>
          </p:nvPr>
        </p:nvSpPr>
        <p:spPr/>
        <p:txBody>
          <a:bodyPr/>
          <a:lstStyle/>
          <a:p>
            <a:r>
              <a:rPr lang="nl-NL" dirty="0"/>
              <a:t>Week 6</a:t>
            </a:r>
            <a:endParaRPr lang="en-GB" dirty="0"/>
          </a:p>
        </p:txBody>
      </p:sp>
      <p:sp>
        <p:nvSpPr>
          <p:cNvPr id="8" name="Titel 7">
            <a:extLst>
              <a:ext uri="{FF2B5EF4-FFF2-40B4-BE49-F238E27FC236}">
                <a16:creationId xmlns:a16="http://schemas.microsoft.com/office/drawing/2014/main" id="{E50DB9C8-8DFB-86E6-5CEC-067FAAFC483C}"/>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6B0189E6-716B-B279-06BE-19EF168EE782}"/>
              </a:ext>
            </a:extLst>
          </p:cNvPr>
          <p:cNvSpPr txBox="1"/>
          <p:nvPr/>
        </p:nvSpPr>
        <p:spPr>
          <a:xfrm>
            <a:off x="394855" y="1302327"/>
            <a:ext cx="5853545" cy="1200329"/>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This course helped me design and understand the U-Net model for image segmentation, which I successfully applied to plant science projects. By learning how to implement U-Net, optimize hyperparameters, and evaluate metrics like IOU, precision, and F-score, I was able to build a model specifically tailored for segmenting plant roots. The focus on encoder and decoder architectures, data augmentation, and practical examples provided me with the tools to handle complex segmentation tasks in plant science. Additionally, understanding techniques like transfer learning and pretrained models improved the accuracy and reliability of my results. This course greatly enhanced my ability to apply deep learning to </a:t>
            </a:r>
            <a:r>
              <a:rPr lang="en-GB" sz="800" dirty="0" err="1">
                <a:solidFill>
                  <a:schemeClr val="bg1"/>
                </a:solidFill>
              </a:rPr>
              <a:t>analyze</a:t>
            </a:r>
            <a:r>
              <a:rPr lang="en-GB" sz="800" dirty="0">
                <a:solidFill>
                  <a:schemeClr val="bg1"/>
                </a:solidFill>
              </a:rPr>
              <a:t> plant structures effectively, supporting my research and data analysis in plant science.</a:t>
            </a:r>
          </a:p>
        </p:txBody>
      </p:sp>
      <p:sp>
        <p:nvSpPr>
          <p:cNvPr id="10" name="Tekstvak 9">
            <a:extLst>
              <a:ext uri="{FF2B5EF4-FFF2-40B4-BE49-F238E27FC236}">
                <a16:creationId xmlns:a16="http://schemas.microsoft.com/office/drawing/2014/main" id="{25FBA4AE-BAF1-F264-E1E1-C4710A9266AD}"/>
              </a:ext>
            </a:extLst>
          </p:cNvPr>
          <p:cNvSpPr txBox="1"/>
          <p:nvPr/>
        </p:nvSpPr>
        <p:spPr>
          <a:xfrm>
            <a:off x="154882" y="4156364"/>
            <a:ext cx="5853545" cy="523220"/>
          </a:xfrm>
          <a:prstGeom prst="rect">
            <a:avLst/>
          </a:prstGeom>
          <a:noFill/>
        </p:spPr>
        <p:txBody>
          <a:bodyPr wrap="square" rtlCol="0">
            <a:spAutoFit/>
          </a:bodyPr>
          <a:lstStyle/>
          <a:p>
            <a:r>
              <a:rPr lang="nl-NL" sz="800" dirty="0">
                <a:solidFill>
                  <a:schemeClr val="bg1"/>
                </a:solidFill>
              </a:rPr>
              <a:t>Website: </a:t>
            </a:r>
            <a:r>
              <a:rPr lang="en-GB" sz="1400" dirty="0">
                <a:hlinkClick r:id="rId2"/>
              </a:rPr>
              <a:t>Deep Learning for Image Segmentation with Python &amp; </a:t>
            </a:r>
            <a:r>
              <a:rPr lang="en-GB" sz="1400" dirty="0" err="1">
                <a:hlinkClick r:id="rId2"/>
              </a:rPr>
              <a:t>Pytorch</a:t>
            </a:r>
            <a:r>
              <a:rPr lang="en-GB" sz="1400" dirty="0">
                <a:hlinkClick r:id="rId2"/>
              </a:rPr>
              <a:t> | Udemy</a:t>
            </a:r>
            <a:endParaRPr lang="en-GB" sz="800" dirty="0">
              <a:solidFill>
                <a:schemeClr val="bg1"/>
              </a:solidFill>
            </a:endParaRPr>
          </a:p>
        </p:txBody>
      </p:sp>
      <p:pic>
        <p:nvPicPr>
          <p:cNvPr id="2" name="Afbeelding 1">
            <a:extLst>
              <a:ext uri="{FF2B5EF4-FFF2-40B4-BE49-F238E27FC236}">
                <a16:creationId xmlns:a16="http://schemas.microsoft.com/office/drawing/2014/main" id="{F2B012CF-0DDC-2C52-F1E4-7E21343C5FF0}"/>
              </a:ext>
            </a:extLst>
          </p:cNvPr>
          <p:cNvPicPr>
            <a:picLocks noChangeAspect="1"/>
          </p:cNvPicPr>
          <p:nvPr/>
        </p:nvPicPr>
        <p:blipFill>
          <a:blip r:embed="rId3"/>
          <a:stretch>
            <a:fillRect/>
          </a:stretch>
        </p:blipFill>
        <p:spPr>
          <a:xfrm>
            <a:off x="6153912" y="1779380"/>
            <a:ext cx="2703616" cy="2912432"/>
          </a:xfrm>
          <a:prstGeom prst="rect">
            <a:avLst/>
          </a:prstGeom>
        </p:spPr>
      </p:pic>
    </p:spTree>
    <p:extLst>
      <p:ext uri="{BB962C8B-B14F-4D97-AF65-F5344CB8AC3E}">
        <p14:creationId xmlns:p14="http://schemas.microsoft.com/office/powerpoint/2010/main" val="2200858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0" lvl="0" indent="0" algn="l" rtl="0">
              <a:spcBef>
                <a:spcPts val="800"/>
              </a:spcBef>
              <a:spcAft>
                <a:spcPts val="800"/>
              </a:spcAft>
              <a:buNone/>
            </a:pPr>
            <a:r>
              <a:rPr lang="en" dirty="0"/>
              <a:t>Tip, use a debugging strategy to your kaggle notebook.</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4" name="TextBox 3">
            <a:extLst>
              <a:ext uri="{FF2B5EF4-FFF2-40B4-BE49-F238E27FC236}">
                <a16:creationId xmlns:a16="http://schemas.microsoft.com/office/drawing/2014/main" id="{4AB08CE0-9533-DFE2-D89E-D9E289BD7CD8}"/>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2397875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99390" lvl="0" indent="-171450" algn="l" rtl="0">
              <a:spcBef>
                <a:spcPts val="0"/>
              </a:spcBef>
              <a:spcAft>
                <a:spcPts val="0"/>
              </a:spcAft>
              <a:buSzPts val="1000"/>
              <a:buFontTx/>
              <a:buChar char="-"/>
            </a:pPr>
            <a:r>
              <a:rPr lang="en" dirty="0"/>
              <a:t>Finish the kaggle competition and score below 15.</a:t>
            </a:r>
          </a:p>
          <a:p>
            <a:pPr marL="199390" lvl="0" indent="-171450" algn="l" rtl="0">
              <a:spcBef>
                <a:spcPts val="0"/>
              </a:spcBef>
              <a:spcAft>
                <a:spcPts val="0"/>
              </a:spcAft>
              <a:buSzPts val="1000"/>
              <a:buFontTx/>
              <a:buChar char="-"/>
            </a:pPr>
            <a:r>
              <a:rPr lang="en" dirty="0"/>
              <a:t>U-net model with a F-1 score greater than 0.8.</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Both of the goals set for this week have been completed.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C61C36B7-71E5-8347-F2FC-8441C33EF41E}"/>
              </a:ext>
            </a:extLst>
          </p:cNvPr>
          <p:cNvSpPr>
            <a:spLocks noGrp="1"/>
          </p:cNvSpPr>
          <p:nvPr>
            <p:ph type="body" idx="3"/>
          </p:nvPr>
        </p:nvSpPr>
        <p:spPr/>
        <p:txBody>
          <a:bodyPr/>
          <a:lstStyle/>
          <a:p>
            <a:pPr marL="182880" indent="-154940"/>
            <a:r>
              <a:rPr lang="en-US" sz="700" dirty="0"/>
              <a:t>How did the week go? </a:t>
            </a:r>
          </a:p>
          <a:p>
            <a:pPr marL="182880" indent="-154940"/>
            <a:endParaRPr lang="en-US" sz="700" dirty="0">
              <a:solidFill>
                <a:schemeClr val="bg1"/>
              </a:solidFill>
            </a:endParaRPr>
          </a:p>
          <a:p>
            <a:pPr marL="182880" indent="-154940"/>
            <a:r>
              <a:rPr lang="en-US" sz="700" dirty="0">
                <a:solidFill>
                  <a:schemeClr val="bg1"/>
                </a:solidFill>
              </a:rPr>
              <a:t>This week was one of the longest week working on school. A high-pressure week with an important deadline, </a:t>
            </a:r>
          </a:p>
          <a:p>
            <a:pPr marL="182880" indent="-154940"/>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US" sz="700" dirty="0">
                <a:solidFill>
                  <a:schemeClr val="bg1"/>
                </a:solidFill>
              </a:rPr>
              <a:t>I managed to meet the goals that were set for this week and worked hard to het there. </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US" sz="700" dirty="0">
                <a:solidFill>
                  <a:schemeClr val="bg1"/>
                </a:solidFill>
              </a:rPr>
              <a:t>Time management was horrible this week. I worked around 40 hours on school. I worked an additional 40 hours at my two part-time jobs. No free time!</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182880" indent="-154940"/>
            <a:r>
              <a:rPr lang="en-US" sz="700" dirty="0">
                <a:solidFill>
                  <a:schemeClr val="bg1"/>
                </a:solidFill>
              </a:rPr>
              <a:t>I learned more about the world of U-net and segmentation. Better technique in decoding, encoding and overall structure. </a:t>
            </a:r>
          </a:p>
          <a:p>
            <a:pPr marL="182880" indent="-154940"/>
            <a:endParaRPr lang="en-US" sz="700" dirty="0">
              <a:solidFill>
                <a:srgbClr val="4285F4"/>
              </a:solidFill>
            </a:endParaRPr>
          </a:p>
          <a:p>
            <a:pPr marL="182880" indent="-154940"/>
            <a:r>
              <a:rPr lang="en-US" sz="700" dirty="0"/>
              <a:t>How did your efforts in applying iterative critical thinking this week contribute to improving your approach to the project? (ILO 2.6)</a:t>
            </a:r>
          </a:p>
          <a:p>
            <a:pPr marL="182880" indent="-154940"/>
            <a:endParaRPr lang="en-US" sz="700" dirty="0">
              <a:solidFill>
                <a:srgbClr val="4285F4"/>
              </a:solidFill>
            </a:endParaRPr>
          </a:p>
          <a:p>
            <a:pPr marL="27940" indent="0">
              <a:buNone/>
            </a:pPr>
            <a:r>
              <a:rPr lang="en-US" sz="700" dirty="0">
                <a:solidFill>
                  <a:schemeClr val="bg1"/>
                </a:solidFill>
              </a:rPr>
              <a:t>-</a:t>
            </a:r>
            <a:r>
              <a:rPr lang="en-US" sz="700" dirty="0">
                <a:solidFill>
                  <a:srgbClr val="4285F4"/>
                </a:solidFill>
              </a:rPr>
              <a:t> </a:t>
            </a:r>
            <a:r>
              <a:rPr lang="en-US" sz="700" dirty="0">
                <a:solidFill>
                  <a:srgbClr val="FFFF00"/>
                </a:solidFill>
              </a:rPr>
              <a:t>See next page</a:t>
            </a:r>
          </a:p>
          <a:p>
            <a:pPr marL="182880" indent="-154940"/>
            <a:endParaRPr lang="en-US" sz="700" dirty="0">
              <a:solidFill>
                <a:srgbClr val="4285F4"/>
              </a:solidFill>
            </a:endParaRPr>
          </a:p>
          <a:p>
            <a:pPr marL="182880" indent="-154940"/>
            <a:r>
              <a:rPr lang="en-US" sz="700" dirty="0"/>
              <a:t>What could be added as an Action point looking forward to next week?</a:t>
            </a:r>
          </a:p>
          <a:p>
            <a:pPr marL="182880" indent="-154940"/>
            <a:endParaRPr lang="en-US" sz="700" dirty="0"/>
          </a:p>
          <a:p>
            <a:pPr marL="27940" indent="0">
              <a:buNone/>
            </a:pPr>
            <a:r>
              <a:rPr lang="en-US" sz="700" dirty="0"/>
              <a:t>- Make a planning to manage my time. </a:t>
            </a:r>
          </a:p>
        </p:txBody>
      </p:sp>
      <p:pic>
        <p:nvPicPr>
          <p:cNvPr id="4" name="Afbeelding 3">
            <a:extLst>
              <a:ext uri="{FF2B5EF4-FFF2-40B4-BE49-F238E27FC236}">
                <a16:creationId xmlns:a16="http://schemas.microsoft.com/office/drawing/2014/main" id="{6AD5504B-1753-49D5-AE8C-19E2CFB67D5A}"/>
              </a:ext>
            </a:extLst>
          </p:cNvPr>
          <p:cNvPicPr>
            <a:picLocks noChangeAspect="1"/>
          </p:cNvPicPr>
          <p:nvPr/>
        </p:nvPicPr>
        <p:blipFill>
          <a:blip r:embed="rId3"/>
          <a:stretch>
            <a:fillRect/>
          </a:stretch>
        </p:blipFill>
        <p:spPr>
          <a:xfrm>
            <a:off x="288000" y="3209054"/>
            <a:ext cx="3569958" cy="541851"/>
          </a:xfrm>
          <a:prstGeom prst="rect">
            <a:avLst/>
          </a:prstGeom>
        </p:spPr>
      </p:pic>
      <p:pic>
        <p:nvPicPr>
          <p:cNvPr id="5" name="Afbeelding 4">
            <a:extLst>
              <a:ext uri="{FF2B5EF4-FFF2-40B4-BE49-F238E27FC236}">
                <a16:creationId xmlns:a16="http://schemas.microsoft.com/office/drawing/2014/main" id="{52F67A1E-3472-4A8B-E6C5-5BB74C84454E}"/>
              </a:ext>
            </a:extLst>
          </p:cNvPr>
          <p:cNvPicPr>
            <a:picLocks noChangeAspect="1"/>
          </p:cNvPicPr>
          <p:nvPr/>
        </p:nvPicPr>
        <p:blipFill>
          <a:blip r:embed="rId4"/>
          <a:stretch>
            <a:fillRect/>
          </a:stretch>
        </p:blipFill>
        <p:spPr>
          <a:xfrm>
            <a:off x="1253837" y="3765735"/>
            <a:ext cx="2277233" cy="1237626"/>
          </a:xfrm>
          <a:prstGeom prst="rect">
            <a:avLst/>
          </a:prstGeom>
        </p:spPr>
      </p:pic>
    </p:spTree>
    <p:extLst>
      <p:ext uri="{BB962C8B-B14F-4D97-AF65-F5344CB8AC3E}">
        <p14:creationId xmlns:p14="http://schemas.microsoft.com/office/powerpoint/2010/main" val="902546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4EB6F-54BF-FDCA-BC34-52158CA6859B}"/>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7A4E599F-1BD1-135A-CFC6-27106DE09428}"/>
              </a:ext>
            </a:extLst>
          </p:cNvPr>
          <p:cNvSpPr>
            <a:spLocks noGrp="1"/>
          </p:cNvSpPr>
          <p:nvPr>
            <p:ph type="title"/>
          </p:nvPr>
        </p:nvSpPr>
        <p:spPr/>
        <p:txBody>
          <a:bodyPr/>
          <a:lstStyle/>
          <a:p>
            <a:r>
              <a:rPr lang="nl-NL" dirty="0"/>
              <a:t>Week 7</a:t>
            </a:r>
            <a:endParaRPr lang="en-GB" dirty="0"/>
          </a:p>
        </p:txBody>
      </p:sp>
      <p:sp>
        <p:nvSpPr>
          <p:cNvPr id="8" name="Titel 7">
            <a:extLst>
              <a:ext uri="{FF2B5EF4-FFF2-40B4-BE49-F238E27FC236}">
                <a16:creationId xmlns:a16="http://schemas.microsoft.com/office/drawing/2014/main" id="{C5D638FC-0E7B-7FDA-7B97-C3FDA3088415}"/>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94C7C7CB-E4C7-AE02-725B-73BC081106FE}"/>
              </a:ext>
            </a:extLst>
          </p:cNvPr>
          <p:cNvSpPr txBox="1"/>
          <p:nvPr/>
        </p:nvSpPr>
        <p:spPr>
          <a:xfrm>
            <a:off x="394855" y="1302327"/>
            <a:ext cx="5853545" cy="95410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This code helped me improve my U-Net model by allowing me to evaluate and overwrite the old model if better F1 scores or accuracy were achieved. By compiling the model with metrics such as F1 score and accuracy, I could monitor its performance and ensure improvements during training. The use of callbacks in the training process enabled automated adjustments to optimize the model further. This iterative approach significantly improved my segmentation results, particularly for plant science applications.</a:t>
            </a:r>
          </a:p>
        </p:txBody>
      </p:sp>
      <p:sp>
        <p:nvSpPr>
          <p:cNvPr id="10" name="Tekstvak 9">
            <a:extLst>
              <a:ext uri="{FF2B5EF4-FFF2-40B4-BE49-F238E27FC236}">
                <a16:creationId xmlns:a16="http://schemas.microsoft.com/office/drawing/2014/main" id="{6516630A-70C1-07CB-C30A-B9CD3D4DAC0F}"/>
              </a:ext>
            </a:extLst>
          </p:cNvPr>
          <p:cNvSpPr txBox="1"/>
          <p:nvPr/>
        </p:nvSpPr>
        <p:spPr>
          <a:xfrm>
            <a:off x="154882" y="4156364"/>
            <a:ext cx="5853545" cy="307777"/>
          </a:xfrm>
          <a:prstGeom prst="rect">
            <a:avLst/>
          </a:prstGeom>
          <a:noFill/>
        </p:spPr>
        <p:txBody>
          <a:bodyPr wrap="square" rtlCol="0">
            <a:spAutoFit/>
          </a:bodyPr>
          <a:lstStyle/>
          <a:p>
            <a:r>
              <a:rPr lang="nl-NL" sz="800" dirty="0">
                <a:solidFill>
                  <a:schemeClr val="bg1"/>
                </a:solidFill>
              </a:rPr>
              <a:t>Website: </a:t>
            </a:r>
            <a:r>
              <a:rPr lang="en-GB" dirty="0">
                <a:solidFill>
                  <a:schemeClr val="bg1"/>
                </a:solidFill>
              </a:rPr>
              <a:t>-</a:t>
            </a:r>
            <a:endParaRPr lang="en-GB" sz="800" dirty="0">
              <a:solidFill>
                <a:schemeClr val="bg1"/>
              </a:solidFill>
            </a:endParaRPr>
          </a:p>
        </p:txBody>
      </p:sp>
      <p:pic>
        <p:nvPicPr>
          <p:cNvPr id="7170" name="Picture 2" descr="Geüploade afbeelding">
            <a:extLst>
              <a:ext uri="{FF2B5EF4-FFF2-40B4-BE49-F238E27FC236}">
                <a16:creationId xmlns:a16="http://schemas.microsoft.com/office/drawing/2014/main" id="{BECD297D-D7EA-D495-4BDA-78B9579AA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876" y="2640845"/>
            <a:ext cx="2997397" cy="184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98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B </a:t>
            </a:r>
            <a:endParaRPr sz="1400"/>
          </a:p>
          <a:p>
            <a:pPr marL="182880" lvl="0" indent="-180340" algn="l" rtl="0">
              <a:spcBef>
                <a:spcPts val="0"/>
              </a:spcBef>
              <a:spcAft>
                <a:spcPts val="0"/>
              </a:spcAft>
              <a:buSzPts val="1400"/>
              <a:buChar char="●"/>
            </a:pPr>
            <a:r>
              <a:rPr lang="en" sz="1400"/>
              <a:t>ILO section</a:t>
            </a:r>
            <a:endParaRPr sz="1400"/>
          </a:p>
          <a:p>
            <a:pPr marL="182880" lvl="0" indent="-180340" algn="l" rtl="0">
              <a:spcBef>
                <a:spcPts val="0"/>
              </a:spcBef>
              <a:spcAft>
                <a:spcPts val="0"/>
              </a:spcAft>
              <a:buSzPts val="1400"/>
              <a:buChar char="●"/>
            </a:pPr>
            <a:r>
              <a:rPr lang="en" sz="1400"/>
              <a:t>Week log section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Section C</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a:t>Section A - My Plan		</a:t>
            </a:r>
            <a:r>
              <a:rPr lang="en" i="1"/>
              <a:t>Must be completed in </a:t>
            </a:r>
            <a:r>
              <a:rPr lang="en" i="1" u="sng"/>
              <a:t>week 1</a:t>
            </a:r>
            <a:endParaRPr i="1" u="sng"/>
          </a:p>
          <a:p>
            <a:pPr marL="0" lvl="0" indent="0" algn="l" rtl="0">
              <a:spcBef>
                <a:spcPts val="800"/>
              </a:spcBef>
              <a:spcAft>
                <a:spcPts val="0"/>
              </a:spcAft>
              <a:buNone/>
            </a:pPr>
            <a:r>
              <a:rPr lang="en"/>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a:p>
          <a:p>
            <a:pPr marL="0" lvl="0" indent="0" algn="l" rtl="0">
              <a:spcBef>
                <a:spcPts val="800"/>
              </a:spcBef>
              <a:spcAft>
                <a:spcPts val="0"/>
              </a:spcAft>
              <a:buNone/>
            </a:pPr>
            <a:r>
              <a:rPr lang="en" sz="1200" b="1" u="sng"/>
              <a:t>Section B - ILO’s		</a:t>
            </a:r>
            <a:r>
              <a:rPr lang="en" i="1"/>
              <a:t>Must be completed in </a:t>
            </a:r>
            <a:r>
              <a:rPr lang="en" i="1" u="sng"/>
              <a:t>week 8</a:t>
            </a:r>
            <a:r>
              <a:rPr lang="en" i="1"/>
              <a:t>, but should be updated </a:t>
            </a:r>
            <a:r>
              <a:rPr lang="en" i="1" u="sng"/>
              <a:t>regularly</a:t>
            </a:r>
            <a:endParaRPr i="1" u="sng"/>
          </a:p>
          <a:p>
            <a:pPr marL="0" lvl="0" indent="0" algn="l" rtl="0">
              <a:spcBef>
                <a:spcPts val="800"/>
              </a:spcBef>
              <a:spcAft>
                <a:spcPts val="0"/>
              </a:spcAft>
              <a:buNone/>
            </a:pPr>
            <a:r>
              <a:rPr lang="en"/>
              <a:t>This is where you link your evidence to each of the Intended Learning Outcomes of this block.</a:t>
            </a:r>
            <a:endParaRPr/>
          </a:p>
          <a:p>
            <a:pPr marL="0" lvl="0" indent="0" algn="l" rtl="0">
              <a:spcBef>
                <a:spcPts val="800"/>
              </a:spcBef>
              <a:spcAft>
                <a:spcPts val="0"/>
              </a:spcAft>
              <a:buNone/>
            </a:pPr>
            <a:r>
              <a:rPr lang="en" sz="1200" b="1" u="sng"/>
              <a:t>Section C - Weekly Log	</a:t>
            </a:r>
            <a:r>
              <a:rPr lang="en" i="1"/>
              <a:t>Must be updated </a:t>
            </a:r>
            <a:r>
              <a:rPr lang="en" i="1" u="sng"/>
              <a:t>every week</a:t>
            </a:r>
            <a:endParaRPr i="1" u="sng"/>
          </a:p>
          <a:p>
            <a:pPr marL="0" lvl="0" indent="0" algn="l" rtl="0">
              <a:spcBef>
                <a:spcPts val="80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80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800"/>
              </a:spcBef>
              <a:spcAft>
                <a:spcPts val="0"/>
              </a:spcAft>
              <a:buNone/>
            </a:pPr>
            <a:r>
              <a:rPr lang="en"/>
              <a:t>(Some reflection is almost always a good idea as it provides the foundation for Section C.)</a:t>
            </a:r>
            <a:endParaRPr/>
          </a:p>
          <a:p>
            <a:pPr marL="0" lvl="0" indent="0" algn="l" rtl="0">
              <a:spcBef>
                <a:spcPts val="800"/>
              </a:spcBef>
              <a:spcAft>
                <a:spcPts val="0"/>
              </a:spcAft>
              <a:buNone/>
            </a:pPr>
            <a:r>
              <a:rPr lang="en" sz="1200" b="1" u="sng"/>
              <a:t>Section D - Reflection	</a:t>
            </a:r>
            <a:r>
              <a:rPr lang="en" i="1"/>
              <a:t>Must be completed in </a:t>
            </a:r>
            <a:r>
              <a:rPr lang="en" i="1" u="sng"/>
              <a:t>week 8</a:t>
            </a:r>
            <a:endParaRPr i="1" u="sng"/>
          </a:p>
          <a:p>
            <a:pPr marL="0" lvl="0" indent="0" algn="l" rtl="0">
              <a:spcBef>
                <a:spcPts val="800"/>
              </a:spcBef>
              <a:spcAft>
                <a:spcPts val="800"/>
              </a:spcAft>
              <a:buNone/>
            </a:pPr>
            <a:r>
              <a:rPr lang="en"/>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indent="-154940"/>
            <a:r>
              <a:rPr lang="nl-NL" b="1" dirty="0"/>
              <a:t>Soma 233650</a:t>
            </a:r>
          </a:p>
          <a:p>
            <a:pPr marL="0" lvl="0" indent="0" algn="l" rtl="0">
              <a:spcBef>
                <a:spcPts val="800"/>
              </a:spcBef>
              <a:spcAft>
                <a:spcPts val="800"/>
              </a:spcAft>
              <a:buNone/>
            </a:pPr>
            <a:r>
              <a:rPr lang="en" dirty="0"/>
              <a:t>Be cautios with the image slicer to find the correct roots and not the noise in the image. </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4" name="TextBox 3">
            <a:extLst>
              <a:ext uri="{FF2B5EF4-FFF2-40B4-BE49-F238E27FC236}">
                <a16:creationId xmlns:a16="http://schemas.microsoft.com/office/drawing/2014/main" id="{8058A61B-E4F8-64BA-11B4-82E7C0FE3D5C}"/>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628294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Evidence and deliver before the deadline. </a:t>
            </a:r>
          </a:p>
          <a:p>
            <a:pPr marL="182880" lvl="0" indent="-154940" algn="l" rtl="0">
              <a:spcBef>
                <a:spcPts val="0"/>
              </a:spcBef>
              <a:spcAft>
                <a:spcPts val="0"/>
              </a:spcAft>
              <a:buSzPts val="1000"/>
              <a:buChar char="●"/>
            </a:pPr>
            <a:r>
              <a:rPr lang="en" dirty="0"/>
              <a:t>Make sure that </a:t>
            </a:r>
            <a:r>
              <a:rPr lang="en-GB" dirty="0"/>
              <a:t>I am on time at school to attend for my presentation.</a:t>
            </a:r>
            <a:endParaRPr lang="en" dirty="0"/>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What have you actually been able to do? </a:t>
            </a:r>
          </a:p>
          <a:p>
            <a:pPr marL="182880" lvl="0" indent="-154940" algn="l" rtl="0">
              <a:spcBef>
                <a:spcPts val="0"/>
              </a:spcBef>
              <a:spcAft>
                <a:spcPts val="0"/>
              </a:spcAft>
              <a:buSzPts val="1000"/>
              <a:buChar char="●"/>
            </a:pPr>
            <a:endParaRPr lang="en" dirty="0"/>
          </a:p>
          <a:p>
            <a:pPr marL="182880" lvl="0" indent="-154940" algn="l" rtl="0">
              <a:spcBef>
                <a:spcPts val="0"/>
              </a:spcBef>
              <a:spcAft>
                <a:spcPts val="0"/>
              </a:spcAft>
              <a:buSzPts val="1000"/>
              <a:buChar char="●"/>
            </a:pPr>
            <a:r>
              <a:rPr lang="en" dirty="0"/>
              <a:t>The deadline is in this time being still ongoing.</a:t>
            </a:r>
          </a:p>
          <a:p>
            <a:pPr marL="182880" lvl="0" indent="-154940" algn="l" rtl="0">
              <a:spcBef>
                <a:spcPts val="0"/>
              </a:spcBef>
              <a:spcAft>
                <a:spcPts val="0"/>
              </a:spcAft>
              <a:buSzPts val="1000"/>
              <a:buChar char="●"/>
            </a:pPr>
            <a:r>
              <a:rPr lang="en" dirty="0"/>
              <a:t>I attended and did my presentation. </a:t>
            </a:r>
          </a:p>
          <a:p>
            <a:pPr marL="182880" lvl="0" indent="-154940" algn="l" rtl="0">
              <a:spcBef>
                <a:spcPts val="0"/>
              </a:spcBef>
              <a:spcAft>
                <a:spcPts val="0"/>
              </a:spcAft>
              <a:buSzPts val="1000"/>
              <a:buChar char="●"/>
            </a:pPr>
            <a:endParaRPr dirty="0"/>
          </a:p>
          <a:p>
            <a:pPr marL="182880" lvl="0" indent="-154940" algn="l" rtl="0">
              <a:spcBef>
                <a:spcPts val="0"/>
              </a:spcBef>
              <a:spcAft>
                <a:spcPts val="0"/>
              </a:spcAft>
              <a:buSzPts val="1000"/>
              <a:buChar char="●"/>
            </a:pPr>
            <a:r>
              <a:rPr lang="en" dirty="0"/>
              <a:t>Showcase the evidence of your progress (production artifacts, short descriptions-links-pictures animated gifs, etc.)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a:t>
            </a:r>
            <a:r>
              <a:rPr lang="en-NL"/>
              <a:t>2</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A9F39D65-C4E1-AFE2-DF5A-85A6D2151577}"/>
              </a:ext>
            </a:extLst>
          </p:cNvPr>
          <p:cNvSpPr>
            <a:spLocks noGrp="1"/>
          </p:cNvSpPr>
          <p:nvPr>
            <p:ph type="body" idx="3"/>
          </p:nvPr>
        </p:nvSpPr>
        <p:spPr/>
        <p:txBody>
          <a:bodyPr/>
          <a:lstStyle/>
          <a:p>
            <a:pPr marL="182880" indent="-154940"/>
            <a:r>
              <a:rPr lang="en-US" sz="700" dirty="0">
                <a:solidFill>
                  <a:schemeClr val="bg1"/>
                </a:solidFill>
              </a:rPr>
              <a:t>How did the week go? </a:t>
            </a:r>
          </a:p>
          <a:p>
            <a:pPr marL="182880" indent="-154940"/>
            <a:endParaRPr lang="en-US" sz="700" dirty="0">
              <a:solidFill>
                <a:schemeClr val="bg1"/>
              </a:solidFill>
            </a:endParaRPr>
          </a:p>
          <a:p>
            <a:pPr marL="182880" indent="-154940"/>
            <a:r>
              <a:rPr lang="en-US" sz="700" dirty="0">
                <a:solidFill>
                  <a:schemeClr val="bg1"/>
                </a:solidFill>
              </a:rPr>
              <a:t>The week was compared with last week pretty good. I had more sleep this week and managed a better balance with school, work, sports and free time. </a:t>
            </a:r>
          </a:p>
          <a:p>
            <a:pPr marL="182880" indent="-154940"/>
            <a:endParaRPr lang="en-US" sz="700" dirty="0">
              <a:solidFill>
                <a:schemeClr val="bg1"/>
              </a:solidFill>
            </a:endParaRPr>
          </a:p>
          <a:p>
            <a:pPr marL="182880" indent="-154940"/>
            <a:r>
              <a:rPr lang="en-US" sz="700" dirty="0">
                <a:solidFill>
                  <a:schemeClr val="bg1"/>
                </a:solidFill>
              </a:rPr>
              <a:t>What went well? </a:t>
            </a:r>
          </a:p>
          <a:p>
            <a:pPr marL="182880" indent="-154940"/>
            <a:endParaRPr lang="en-US" sz="700" dirty="0">
              <a:solidFill>
                <a:schemeClr val="bg1"/>
              </a:solidFill>
            </a:endParaRPr>
          </a:p>
          <a:p>
            <a:pPr marL="182880" indent="-154940"/>
            <a:r>
              <a:rPr lang="en-US" sz="700" dirty="0">
                <a:solidFill>
                  <a:schemeClr val="bg1"/>
                </a:solidFill>
              </a:rPr>
              <a:t>The presentation went alright. I managed to present a good 8,5 minutes.</a:t>
            </a:r>
          </a:p>
          <a:p>
            <a:pPr marL="182880" indent="-154940"/>
            <a:endParaRPr lang="en-US" sz="700" dirty="0">
              <a:solidFill>
                <a:schemeClr val="bg1"/>
              </a:solidFill>
            </a:endParaRPr>
          </a:p>
          <a:p>
            <a:pPr marL="182880" indent="-154940"/>
            <a:r>
              <a:rPr lang="en-US" sz="700" dirty="0">
                <a:solidFill>
                  <a:schemeClr val="bg1"/>
                </a:solidFill>
              </a:rPr>
              <a:t>What didn’t go so well? </a:t>
            </a:r>
          </a:p>
          <a:p>
            <a:pPr marL="182880" indent="-154940"/>
            <a:endParaRPr lang="en-US" sz="700" dirty="0">
              <a:solidFill>
                <a:schemeClr val="bg1"/>
              </a:solidFill>
            </a:endParaRPr>
          </a:p>
          <a:p>
            <a:pPr marL="182880" indent="-154940"/>
            <a:r>
              <a:rPr lang="en-US" sz="700" dirty="0">
                <a:solidFill>
                  <a:schemeClr val="bg1"/>
                </a:solidFill>
              </a:rPr>
              <a:t>No points to add. </a:t>
            </a:r>
          </a:p>
          <a:p>
            <a:pPr marL="182880" indent="-154940"/>
            <a:endParaRPr lang="en-US" sz="700" dirty="0">
              <a:solidFill>
                <a:schemeClr val="bg1"/>
              </a:solidFill>
            </a:endParaRPr>
          </a:p>
          <a:p>
            <a:pPr marL="182880" indent="-154940"/>
            <a:r>
              <a:rPr lang="en-US" sz="700" dirty="0">
                <a:solidFill>
                  <a:schemeClr val="bg1"/>
                </a:solidFill>
              </a:rPr>
              <a:t>What did you learn?</a:t>
            </a:r>
          </a:p>
          <a:p>
            <a:pPr marL="182880" indent="-154940"/>
            <a:endParaRPr lang="en-US" sz="700" dirty="0">
              <a:solidFill>
                <a:schemeClr val="bg1"/>
              </a:solidFill>
            </a:endParaRPr>
          </a:p>
          <a:p>
            <a:pPr marL="182880" indent="-154940"/>
            <a:r>
              <a:rPr lang="en-US" sz="700" dirty="0">
                <a:solidFill>
                  <a:schemeClr val="bg1"/>
                </a:solidFill>
              </a:rPr>
              <a:t>I feel more confident presenting in my second language. </a:t>
            </a:r>
          </a:p>
          <a:p>
            <a:pPr marL="182880" indent="-154940"/>
            <a:endParaRPr lang="en-US" sz="700" dirty="0">
              <a:solidFill>
                <a:schemeClr val="bg1"/>
              </a:solidFill>
            </a:endParaRPr>
          </a:p>
          <a:p>
            <a:pPr marL="182880" indent="-154940"/>
            <a:r>
              <a:rPr lang="en-US" sz="700" dirty="0">
                <a:solidFill>
                  <a:schemeClr val="bg1"/>
                </a:solidFill>
              </a:rPr>
              <a:t>How did your efforts in applying iterative critical thinking this week contribute to improving your approach to the project? (ILO 2.6)</a:t>
            </a:r>
          </a:p>
          <a:p>
            <a:pPr marL="182880" indent="-154940"/>
            <a:endParaRPr lang="en-US" sz="700" dirty="0">
              <a:solidFill>
                <a:schemeClr val="bg1"/>
              </a:solidFill>
            </a:endParaRPr>
          </a:p>
          <a:p>
            <a:pPr marL="182880" indent="-154940"/>
            <a:r>
              <a:rPr lang="en-US" sz="700" dirty="0">
                <a:solidFill>
                  <a:schemeClr val="bg1"/>
                </a:solidFill>
              </a:rPr>
              <a:t>- </a:t>
            </a:r>
            <a:r>
              <a:rPr lang="en-US" sz="700" dirty="0">
                <a:solidFill>
                  <a:srgbClr val="FFFF00"/>
                </a:solidFill>
              </a:rPr>
              <a:t>See next page</a:t>
            </a:r>
          </a:p>
          <a:p>
            <a:pPr marL="182880" indent="-154940"/>
            <a:endParaRPr lang="en-US" sz="700" dirty="0">
              <a:solidFill>
                <a:schemeClr val="bg1"/>
              </a:solidFill>
            </a:endParaRPr>
          </a:p>
          <a:p>
            <a:pPr marL="182880" indent="-154940"/>
            <a:r>
              <a:rPr lang="en-US" sz="700" dirty="0">
                <a:solidFill>
                  <a:schemeClr val="bg1"/>
                </a:solidFill>
              </a:rPr>
              <a:t>What could be added as an Action point looking forward to next week?</a:t>
            </a:r>
          </a:p>
          <a:p>
            <a:pPr marL="182880" indent="-154940"/>
            <a:r>
              <a:rPr lang="en-US" sz="700" dirty="0">
                <a:solidFill>
                  <a:schemeClr val="bg1"/>
                </a:solidFill>
              </a:rPr>
              <a:t>- Nothing to add </a:t>
            </a:r>
          </a:p>
        </p:txBody>
      </p:sp>
      <p:pic>
        <p:nvPicPr>
          <p:cNvPr id="6" name="Afbeelding 5">
            <a:extLst>
              <a:ext uri="{FF2B5EF4-FFF2-40B4-BE49-F238E27FC236}">
                <a16:creationId xmlns:a16="http://schemas.microsoft.com/office/drawing/2014/main" id="{02D97A93-99DA-4566-50D0-420FE8284EAF}"/>
              </a:ext>
            </a:extLst>
          </p:cNvPr>
          <p:cNvPicPr>
            <a:picLocks noChangeAspect="1"/>
          </p:cNvPicPr>
          <p:nvPr/>
        </p:nvPicPr>
        <p:blipFill>
          <a:blip r:embed="rId3"/>
          <a:stretch>
            <a:fillRect/>
          </a:stretch>
        </p:blipFill>
        <p:spPr>
          <a:xfrm>
            <a:off x="576000" y="3331201"/>
            <a:ext cx="3779941" cy="1633896"/>
          </a:xfrm>
          <a:prstGeom prst="rect">
            <a:avLst/>
          </a:prstGeom>
        </p:spPr>
      </p:pic>
    </p:spTree>
    <p:extLst>
      <p:ext uri="{BB962C8B-B14F-4D97-AF65-F5344CB8AC3E}">
        <p14:creationId xmlns:p14="http://schemas.microsoft.com/office/powerpoint/2010/main" val="4268202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4E97-0298-E1E9-BB04-B0B035FE5F2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6D9DAE81-3360-5C34-6F2A-AF539A6F2782}"/>
              </a:ext>
            </a:extLst>
          </p:cNvPr>
          <p:cNvSpPr>
            <a:spLocks noGrp="1"/>
          </p:cNvSpPr>
          <p:nvPr>
            <p:ph type="title"/>
          </p:nvPr>
        </p:nvSpPr>
        <p:spPr/>
        <p:txBody>
          <a:bodyPr/>
          <a:lstStyle/>
          <a:p>
            <a:r>
              <a:rPr lang="nl-NL" dirty="0"/>
              <a:t>Week 8</a:t>
            </a:r>
            <a:endParaRPr lang="en-GB" dirty="0"/>
          </a:p>
        </p:txBody>
      </p:sp>
      <p:sp>
        <p:nvSpPr>
          <p:cNvPr id="8" name="Titel 7">
            <a:extLst>
              <a:ext uri="{FF2B5EF4-FFF2-40B4-BE49-F238E27FC236}">
                <a16:creationId xmlns:a16="http://schemas.microsoft.com/office/drawing/2014/main" id="{9E9439C1-D762-C750-1638-8BA3C19DECE5}"/>
              </a:ext>
            </a:extLst>
          </p:cNvPr>
          <p:cNvSpPr>
            <a:spLocks noGrp="1"/>
          </p:cNvSpPr>
          <p:nvPr>
            <p:ph type="title" idx="6"/>
          </p:nvPr>
        </p:nvSpPr>
        <p:spPr>
          <a:xfrm>
            <a:off x="154882" y="638960"/>
            <a:ext cx="3939135" cy="572700"/>
          </a:xfrm>
        </p:spPr>
        <p:txBody>
          <a:bodyPr/>
          <a:lstStyle/>
          <a:p>
            <a:pPr algn="l"/>
            <a:r>
              <a:rPr lang="en-US" sz="800" dirty="0"/>
              <a:t>How did your efforts in applying iterative critical thinking this week contribute to improving your approach to the project? (ILO 2.6)</a:t>
            </a:r>
            <a:br>
              <a:rPr lang="en-US" sz="800" dirty="0"/>
            </a:br>
            <a:endParaRPr lang="en-GB" dirty="0"/>
          </a:p>
        </p:txBody>
      </p:sp>
      <p:sp>
        <p:nvSpPr>
          <p:cNvPr id="9" name="Tekstvak 8">
            <a:extLst>
              <a:ext uri="{FF2B5EF4-FFF2-40B4-BE49-F238E27FC236}">
                <a16:creationId xmlns:a16="http://schemas.microsoft.com/office/drawing/2014/main" id="{02C01B2D-14DE-BC5A-8212-35E658744281}"/>
              </a:ext>
            </a:extLst>
          </p:cNvPr>
          <p:cNvSpPr txBox="1"/>
          <p:nvPr/>
        </p:nvSpPr>
        <p:spPr>
          <a:xfrm>
            <a:off x="394855" y="1302327"/>
            <a:ext cx="5853545" cy="830997"/>
          </a:xfrm>
          <a:prstGeom prst="rect">
            <a:avLst/>
          </a:prstGeom>
          <a:noFill/>
        </p:spPr>
        <p:txBody>
          <a:bodyPr wrap="square" rtlCol="0">
            <a:spAutoFit/>
          </a:bodyPr>
          <a:lstStyle/>
          <a:p>
            <a:r>
              <a:rPr lang="en-GB" sz="800" b="1" dirty="0">
                <a:solidFill>
                  <a:schemeClr val="bg1"/>
                </a:solidFill>
              </a:rPr>
              <a:t>My contributions have helped because... </a:t>
            </a:r>
          </a:p>
          <a:p>
            <a:endParaRPr lang="en-GB" sz="800" b="1" dirty="0">
              <a:solidFill>
                <a:schemeClr val="bg1"/>
              </a:solidFill>
            </a:endParaRPr>
          </a:p>
          <a:p>
            <a:r>
              <a:rPr lang="en-GB" sz="800" dirty="0">
                <a:solidFill>
                  <a:schemeClr val="bg1"/>
                </a:solidFill>
              </a:rPr>
              <a:t>I watched a YouTube video on presentation tips to improve my delivery and use as a reminder during my presentation. The tips on structuring content, using visuals, and building confidence through practice helped me create a more engaging and impactful presentation. By tailoring my content and rehearsing extensively, I felt better prepared and more confident in delivering key points effectively to my audience.</a:t>
            </a:r>
          </a:p>
        </p:txBody>
      </p:sp>
      <p:sp>
        <p:nvSpPr>
          <p:cNvPr id="10" name="Tekstvak 9">
            <a:extLst>
              <a:ext uri="{FF2B5EF4-FFF2-40B4-BE49-F238E27FC236}">
                <a16:creationId xmlns:a16="http://schemas.microsoft.com/office/drawing/2014/main" id="{3FA7D1FF-1D9F-39E5-0808-9DFB77514D3A}"/>
              </a:ext>
            </a:extLst>
          </p:cNvPr>
          <p:cNvSpPr txBox="1"/>
          <p:nvPr/>
        </p:nvSpPr>
        <p:spPr>
          <a:xfrm>
            <a:off x="154882" y="4156364"/>
            <a:ext cx="5853545" cy="400110"/>
          </a:xfrm>
          <a:prstGeom prst="rect">
            <a:avLst/>
          </a:prstGeom>
          <a:noFill/>
        </p:spPr>
        <p:txBody>
          <a:bodyPr wrap="square" rtlCol="0">
            <a:spAutoFit/>
          </a:bodyPr>
          <a:lstStyle/>
          <a:p>
            <a:r>
              <a:rPr lang="nl-NL" sz="800" dirty="0">
                <a:solidFill>
                  <a:schemeClr val="bg1"/>
                </a:solidFill>
              </a:rPr>
              <a:t>Website: </a:t>
            </a:r>
            <a:r>
              <a:rPr lang="en-GB" sz="1000" dirty="0">
                <a:hlinkClick r:id="rId2"/>
              </a:rPr>
              <a:t>(1037) HOW TO Give a Great Presentation - 7 Presentation Skills and Tips to Leave an Impression - YouTube</a:t>
            </a:r>
            <a:endParaRPr lang="en-GB" sz="800" dirty="0">
              <a:solidFill>
                <a:schemeClr val="bg1"/>
              </a:solidFill>
            </a:endParaRPr>
          </a:p>
        </p:txBody>
      </p:sp>
      <p:pic>
        <p:nvPicPr>
          <p:cNvPr id="3" name="Afbeelding 2">
            <a:extLst>
              <a:ext uri="{FF2B5EF4-FFF2-40B4-BE49-F238E27FC236}">
                <a16:creationId xmlns:a16="http://schemas.microsoft.com/office/drawing/2014/main" id="{8C66C114-D93B-EEB0-87E6-3BA691988B57}"/>
              </a:ext>
            </a:extLst>
          </p:cNvPr>
          <p:cNvPicPr>
            <a:picLocks noChangeAspect="1"/>
          </p:cNvPicPr>
          <p:nvPr/>
        </p:nvPicPr>
        <p:blipFill>
          <a:blip r:embed="rId3"/>
          <a:stretch>
            <a:fillRect/>
          </a:stretch>
        </p:blipFill>
        <p:spPr>
          <a:xfrm>
            <a:off x="5631873" y="2351684"/>
            <a:ext cx="3238536" cy="1804680"/>
          </a:xfrm>
          <a:prstGeom prst="rect">
            <a:avLst/>
          </a:prstGeom>
        </p:spPr>
      </p:pic>
    </p:spTree>
    <p:extLst>
      <p:ext uri="{BB962C8B-B14F-4D97-AF65-F5344CB8AC3E}">
        <p14:creationId xmlns:p14="http://schemas.microsoft.com/office/powerpoint/2010/main" val="3887274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232996 Joey van Angelen</a:t>
            </a:r>
          </a:p>
          <a:p>
            <a:pPr marL="0" lvl="0" indent="0" algn="l" rtl="0">
              <a:spcBef>
                <a:spcPts val="800"/>
              </a:spcBef>
              <a:spcAft>
                <a:spcPts val="800"/>
              </a:spcAft>
              <a:buNone/>
            </a:pPr>
            <a:r>
              <a:rPr lang="en-GB" dirty="0"/>
              <a:t>Don’t make the presentation too technical, it should be understandable for a plant scientist.</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NL"/>
              <a:t>2</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8</a:t>
            </a:r>
            <a:endParaRPr/>
          </a:p>
        </p:txBody>
      </p:sp>
      <p:sp>
        <p:nvSpPr>
          <p:cNvPr id="4" name="TextBox 3">
            <a:extLst>
              <a:ext uri="{FF2B5EF4-FFF2-40B4-BE49-F238E27FC236}">
                <a16:creationId xmlns:a16="http://schemas.microsoft.com/office/drawing/2014/main" id="{E4C397CE-AA8E-75FA-B537-08E4745DD9B7}"/>
              </a:ext>
            </a:extLst>
          </p:cNvPr>
          <p:cNvSpPr txBox="1"/>
          <p:nvPr/>
        </p:nvSpPr>
        <p:spPr>
          <a:xfrm>
            <a:off x="6549885" y="4713633"/>
            <a:ext cx="2496587" cy="25391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hlinkClick r:id="rId3"/>
              </a:rPr>
              <a:t>Click for feedback delivery techniques!</a:t>
            </a:r>
          </a:p>
        </p:txBody>
      </p:sp>
    </p:spTree>
    <p:extLst>
      <p:ext uri="{BB962C8B-B14F-4D97-AF65-F5344CB8AC3E}">
        <p14:creationId xmlns:p14="http://schemas.microsoft.com/office/powerpoint/2010/main" val="3657977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C</a:t>
            </a:r>
            <a:endParaRPr sz="40000">
              <a:solidFill>
                <a:srgbClr val="999999"/>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1</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Professional practice</a:t>
            </a:r>
            <a:endParaRPr dirty="0"/>
          </a:p>
        </p:txBody>
      </p:sp>
      <p:sp>
        <p:nvSpPr>
          <p:cNvPr id="365" name="Google Shape;365;p39"/>
          <p:cNvSpPr txBox="1">
            <a:spLocks noGrp="1"/>
          </p:cNvSpPr>
          <p:nvPr>
            <p:ph type="subTitle" idx="2"/>
          </p:nvPr>
        </p:nvSpPr>
        <p:spPr>
          <a:xfrm>
            <a:off x="2735580" y="3353563"/>
            <a:ext cx="5951220" cy="685800"/>
          </a:xfrm>
          <a:prstGeom prst="rect">
            <a:avLst/>
          </a:prstGeom>
        </p:spPr>
        <p:txBody>
          <a:bodyPr spcFirstLastPara="1" wrap="square" lIns="91425" tIns="91425" rIns="91425" bIns="91425" anchor="ctr" anchorCtr="0">
            <a:noAutofit/>
          </a:bodyPr>
          <a:lstStyle/>
          <a:p>
            <a:pPr marL="0" indent="0"/>
            <a:r>
              <a:rPr lang="en-US" dirty="0"/>
              <a:t> The student can collaborate (internationally) in multidisciplinary teams with different levels of knowledge in the field of data use and applications. They can set up and execute projects in collaboration with stakeholders and team members. They can act as a sounding board in discussions with team members, customers, users and experts. They strive for a good balance between input of their own vision and additional expertise of others. They are able to lead a team.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1</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348264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1</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4901465" cy="576000"/>
          </a:xfrm>
          <a:prstGeom prst="rect">
            <a:avLst/>
          </a:prstGeom>
        </p:spPr>
        <p:txBody>
          <a:bodyPr spcFirstLastPara="1" wrap="square" lIns="91425" tIns="91425" rIns="91425" bIns="91425" anchor="ctr" anchorCtr="0">
            <a:noAutofit/>
          </a:bodyPr>
          <a:lstStyle/>
          <a:p>
            <a:pPr marL="0" indent="0"/>
            <a:r>
              <a:rPr lang="en-US" sz="1050" dirty="0"/>
              <a:t>The student can collaborate (internationally) in multidisciplinary teams with different levels of knowledge in the field of data use and applications.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1.6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Presentation. The student demonstrates the ability to convert project findings into a coherent and structured presentation. The student is able to communicate the project findings in a professional manner adapted to the audience. </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endParaRPr sz="900" dirty="0"/>
          </a:p>
        </p:txBody>
      </p:sp>
      <p:graphicFrame>
        <p:nvGraphicFramePr>
          <p:cNvPr id="4" name="Table 3">
            <a:extLst>
              <a:ext uri="{FF2B5EF4-FFF2-40B4-BE49-F238E27FC236}">
                <a16:creationId xmlns:a16="http://schemas.microsoft.com/office/drawing/2014/main" id="{256A7454-DE29-3E1C-19A8-314763A74F68}"/>
              </a:ext>
            </a:extLst>
          </p:cNvPr>
          <p:cNvGraphicFramePr>
            <a:graphicFrameLocks noGrp="1"/>
          </p:cNvGraphicFramePr>
          <p:nvPr>
            <p:extLst>
              <p:ext uri="{D42A27DB-BD31-4B8C-83A1-F6EECF244321}">
                <p14:modId xmlns:p14="http://schemas.microsoft.com/office/powerpoint/2010/main" val="2976482453"/>
              </p:ext>
            </p:extLst>
          </p:nvPr>
        </p:nvGraphicFramePr>
        <p:xfrm>
          <a:off x="-1" y="1072444"/>
          <a:ext cx="9143998" cy="7551459"/>
        </p:xfrm>
        <a:graphic>
          <a:graphicData uri="http://schemas.openxmlformats.org/drawingml/2006/table">
            <a:tbl>
              <a:tblPr bandRow="1">
                <a:tableStyleId>{764D4AE7-FFBC-431D-9275-528F30A785D3}</a:tableStyleId>
              </a:tblPr>
              <a:tblGrid>
                <a:gridCol w="1367934">
                  <a:extLst>
                    <a:ext uri="{9D8B030D-6E8A-4147-A177-3AD203B41FA5}">
                      <a16:colId xmlns:a16="http://schemas.microsoft.com/office/drawing/2014/main" val="205694777"/>
                    </a:ext>
                  </a:extLst>
                </a:gridCol>
                <a:gridCol w="1785271">
                  <a:extLst>
                    <a:ext uri="{9D8B030D-6E8A-4147-A177-3AD203B41FA5}">
                      <a16:colId xmlns:a16="http://schemas.microsoft.com/office/drawing/2014/main" val="904924263"/>
                    </a:ext>
                  </a:extLst>
                </a:gridCol>
                <a:gridCol w="1432947">
                  <a:extLst>
                    <a:ext uri="{9D8B030D-6E8A-4147-A177-3AD203B41FA5}">
                      <a16:colId xmlns:a16="http://schemas.microsoft.com/office/drawing/2014/main" val="2458404524"/>
                    </a:ext>
                  </a:extLst>
                </a:gridCol>
                <a:gridCol w="1519282">
                  <a:extLst>
                    <a:ext uri="{9D8B030D-6E8A-4147-A177-3AD203B41FA5}">
                      <a16:colId xmlns:a16="http://schemas.microsoft.com/office/drawing/2014/main" val="3745962258"/>
                    </a:ext>
                  </a:extLst>
                </a:gridCol>
                <a:gridCol w="1519282">
                  <a:extLst>
                    <a:ext uri="{9D8B030D-6E8A-4147-A177-3AD203B41FA5}">
                      <a16:colId xmlns:a16="http://schemas.microsoft.com/office/drawing/2014/main" val="3393615098"/>
                    </a:ext>
                  </a:extLst>
                </a:gridCol>
                <a:gridCol w="1519282">
                  <a:extLst>
                    <a:ext uri="{9D8B030D-6E8A-4147-A177-3AD203B41FA5}">
                      <a16:colId xmlns:a16="http://schemas.microsoft.com/office/drawing/2014/main" val="48314096"/>
                    </a:ext>
                  </a:extLst>
                </a:gridCol>
              </a:tblGrid>
              <a:tr h="201783">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D: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E: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588725752"/>
                  </a:ext>
                </a:extLst>
              </a:tr>
              <a:tr h="1945192">
                <a:tc>
                  <a:txBody>
                    <a:bodyPr/>
                    <a:lstStyle/>
                    <a:p>
                      <a:pPr rtl="0" fontAlgn="t"/>
                      <a:r>
                        <a:rPr lang="en-US" sz="9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creates well-designed slides where all content is easy to read, and visual elements such as tables, figures, and images are clear and appropriately sized. The student avoids excessive text, ensuring slides are concise and focused. Proper citations are included when needed on individual slides, and each slide has a clear title and is numbered for reference. Plots are presented with properly labeled axes, and images are of suitable resolution for clarity.</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demonstrates thorough preparation, starts on time, adheres to the time limit, and delivers a well-paced and complete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responds to questions clearly and accurately, demonstrating a solid understanding of the topic and providing thoughtful, well-reasoned answers.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fontAlgn="t"/>
                      <a:r>
                        <a:rPr lang="en-US" sz="900" dirty="0">
                          <a:effectLst/>
                          <a:latin typeface="Calibri"/>
                        </a:rPr>
                        <a:t>The student delivers the presentation confidently, maintaining eye contact, using clear language, and engaging the audience throughout.</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organizes the presentation logically, ensuring that the problem, approach, and results are easy to follow and well-explained.</a:t>
                      </a:r>
                      <a:br>
                        <a:rPr lang="en-US" sz="900" dirty="0">
                          <a:effectLst/>
                          <a:latin typeface="Calibri"/>
                        </a:rPr>
                      </a:br>
                      <a:br>
                        <a:rPr lang="en-US" sz="900" dirty="0">
                          <a:effectLst/>
                          <a:latin typeface="Calibri"/>
                        </a:rPr>
                      </a:br>
                      <a:endParaRPr lang="en-US" sz="900" dirty="0">
                        <a:effectLst/>
                        <a:latin typeface="Calibri"/>
                      </a:endParaRP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476331080"/>
                  </a:ext>
                </a:extLst>
              </a:tr>
              <a:tr h="1920981">
                <a:tc>
                  <a:txBody>
                    <a:bodyPr/>
                    <a:lstStyle/>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GB" sz="900" dirty="0"/>
                        <a:t>I have created well-designed slides with easy-to-read content and clear, appropriately sized visual elements like tables, figures, and images. I have avoided excessive text, keeping the slides concise and focused. Proper citations have been included when needed, and each slide has a clear title and is numbered for reference. I have ensured that plots are presented with properly </a:t>
                      </a:r>
                      <a:r>
                        <a:rPr lang="en-GB" sz="900" dirty="0" err="1"/>
                        <a:t>labeled</a:t>
                      </a:r>
                      <a:r>
                        <a:rPr lang="en-GB" sz="900" dirty="0"/>
                        <a:t> axes and used high-resolution images to maintain clarity.</a:t>
                      </a:r>
                    </a:p>
                    <a:p>
                      <a:endParaRPr lang="en-GB" sz="900" dirty="0"/>
                    </a:p>
                    <a:p>
                      <a:endParaRPr lang="en-GB" sz="900" dirty="0"/>
                    </a:p>
                    <a:p>
                      <a:r>
                        <a:rPr lang="en-GB" sz="900" dirty="0"/>
                        <a:t>Presentation slide: </a:t>
                      </a:r>
                      <a:r>
                        <a:rPr lang="en-GB" sz="900" dirty="0">
                          <a:hlinkClick r:id="rId3"/>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4"/>
                        </a:rPr>
                        <a:t>IMG_4802.MOV</a:t>
                      </a:r>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p>
                      <a:endParaRPr lang="en-GB" sz="900" dirty="0"/>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demonstrated thorough preparation, started on time, adhered to the time limit, and delivered a well-paced and complete presentation. My presentation was completed in 8 minutes and 30 seconds, and I maintained a steady and clear pace throughout.</a:t>
                      </a:r>
                    </a:p>
                    <a:p>
                      <a:pPr lvl="0">
                        <a:buNone/>
                      </a:pPr>
                      <a:endParaRPr lang="en-US" sz="900" dirty="0">
                        <a:effectLst/>
                        <a:latin typeface="Calibri"/>
                      </a:endParaRPr>
                    </a:p>
                    <a:p>
                      <a:r>
                        <a:rPr lang="en-GB" sz="900" dirty="0"/>
                        <a:t>Presentation slide: </a:t>
                      </a:r>
                      <a:r>
                        <a:rPr lang="en-GB" sz="900" dirty="0">
                          <a:hlinkClick r:id="rId3"/>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4"/>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responded to questions clearly and accurately, demonstrating a solid understanding of the topic. My mentor asked two questions, and I provided thoughtful and well-reasoned answers to both.</a:t>
                      </a:r>
                    </a:p>
                    <a:p>
                      <a:pPr lvl="0">
                        <a:buNone/>
                      </a:pPr>
                      <a:endParaRPr lang="en-US" sz="900" dirty="0">
                        <a:effectLst/>
                        <a:latin typeface="Calibri"/>
                      </a:endParaRPr>
                    </a:p>
                    <a:p>
                      <a:r>
                        <a:rPr lang="en-GB" sz="900" dirty="0"/>
                        <a:t>Presentation slide: </a:t>
                      </a:r>
                      <a:r>
                        <a:rPr lang="en-GB" sz="900" dirty="0">
                          <a:hlinkClick r:id="rId3"/>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4"/>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delivered the presentation confidently, maintained eye contact most of the time, used clear language, and engaged the audience throughout.</a:t>
                      </a:r>
                    </a:p>
                    <a:p>
                      <a:pPr lvl="0">
                        <a:buNone/>
                      </a:pPr>
                      <a:endParaRPr lang="en-US" sz="900" dirty="0">
                        <a:effectLst/>
                        <a:latin typeface="Calibri"/>
                      </a:endParaRPr>
                    </a:p>
                    <a:p>
                      <a:pPr lvl="0">
                        <a:buNone/>
                      </a:pPr>
                      <a:endParaRPr lang="en-US" sz="900" dirty="0">
                        <a:effectLst/>
                        <a:latin typeface="Calibri"/>
                      </a:endParaRPr>
                    </a:p>
                    <a:p>
                      <a:r>
                        <a:rPr lang="en-GB" sz="900" dirty="0"/>
                        <a:t>Presentation slide: </a:t>
                      </a:r>
                      <a:r>
                        <a:rPr lang="en-GB" sz="900" dirty="0">
                          <a:hlinkClick r:id="rId3"/>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4"/>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I organized the presentation logically by following the creative brief structure, ensuring that every necessary detail was included. The problem, approach, and results were easy to follow and well-explained.</a:t>
                      </a:r>
                    </a:p>
                    <a:p>
                      <a:pPr lvl="0">
                        <a:buNone/>
                      </a:pPr>
                      <a:endParaRPr lang="en-US" sz="900" dirty="0">
                        <a:effectLst/>
                        <a:latin typeface="Calibri"/>
                      </a:endParaRPr>
                    </a:p>
                    <a:p>
                      <a:r>
                        <a:rPr lang="en-GB" sz="900" dirty="0"/>
                        <a:t>Presentation slide: </a:t>
                      </a:r>
                      <a:r>
                        <a:rPr lang="en-GB" sz="900" dirty="0">
                          <a:hlinkClick r:id="rId3"/>
                        </a:rPr>
                        <a:t>https://github.com/JeremyvanGorp232189/2025_B/blob/1e352b998670b1310dd5574652c15112b8fff262/presentation/presentation_block_b.pdf</a:t>
                      </a:r>
                      <a:endParaRPr lang="en-GB" sz="900" dirty="0"/>
                    </a:p>
                    <a:p>
                      <a:br>
                        <a:rPr lang="en-GB" sz="900" dirty="0"/>
                      </a:br>
                      <a:r>
                        <a:rPr lang="en-GB" sz="900" dirty="0"/>
                        <a:t>Presentation video: </a:t>
                      </a:r>
                      <a:r>
                        <a:rPr lang="en-GB" sz="900" dirty="0">
                          <a:hlinkClick r:id="rId4"/>
                        </a:rPr>
                        <a:t>IMG_4802.MOV</a:t>
                      </a:r>
                      <a:endParaRPr lang="en-GB" sz="900" dirty="0"/>
                    </a:p>
                    <a:p>
                      <a:pPr lvl="0">
                        <a:buNone/>
                      </a:pPr>
                      <a:endParaRPr lang="en-US" sz="9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316923841"/>
                  </a:ext>
                </a:extLst>
              </a:tr>
            </a:tbl>
          </a:graphicData>
        </a:graphic>
      </p:graphicFrame>
    </p:spTree>
    <p:extLst>
      <p:ext uri="{BB962C8B-B14F-4D97-AF65-F5344CB8AC3E}">
        <p14:creationId xmlns:p14="http://schemas.microsoft.com/office/powerpoint/2010/main" val="2921549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US" dirty="0"/>
              <a:t>2</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Personal development &amp; </a:t>
            </a:r>
            <a:br>
              <a:rPr lang="en-US" dirty="0"/>
            </a:br>
            <a:r>
              <a:rPr lang="en-US" dirty="0"/>
              <a:t>Academic practice</a:t>
            </a:r>
            <a:endParaRPr dirty="0"/>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dirty="0"/>
              <a:t>The student applies relevant (research) methods and techniques in combination with relevant and adequate argumentation. They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054505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a:t>
            </a:r>
            <a:r>
              <a:rPr lang="en-US" dirty="0"/>
              <a:t>2</a:t>
            </a:r>
            <a:endParaRPr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pPr marL="0" indent="0"/>
            <a:r>
              <a:rPr lang="en-US" sz="1050" dirty="0"/>
              <a:t>The student can reflect on (business) processes and their role in them, both theoretically and practically, by constantly evaluating their own actions and adapting them with input from others. They can translate the result of the reflection into concrete personal learning objectives. </a:t>
            </a:r>
            <a:endParaRPr lang="en-GB" dirty="0"/>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2.6</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Critical Thinking. The student is able to apply critical thinking skills during the block on the project and the learning experience. </a:t>
            </a:r>
            <a:endParaRPr lang="en-US" b="1">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Personal development</a:t>
            </a:r>
            <a:endParaRPr sz="900" dirty="0"/>
          </a:p>
        </p:txBody>
      </p:sp>
      <p:graphicFrame>
        <p:nvGraphicFramePr>
          <p:cNvPr id="6" name="Table 5">
            <a:extLst>
              <a:ext uri="{FF2B5EF4-FFF2-40B4-BE49-F238E27FC236}">
                <a16:creationId xmlns:a16="http://schemas.microsoft.com/office/drawing/2014/main" id="{D8E01E80-AEF4-7189-456E-29D18310FC33}"/>
              </a:ext>
            </a:extLst>
          </p:cNvPr>
          <p:cNvGraphicFramePr>
            <a:graphicFrameLocks noGrp="1"/>
          </p:cNvGraphicFramePr>
          <p:nvPr>
            <p:extLst>
              <p:ext uri="{D42A27DB-BD31-4B8C-83A1-F6EECF244321}">
                <p14:modId xmlns:p14="http://schemas.microsoft.com/office/powerpoint/2010/main" val="607836606"/>
              </p:ext>
            </p:extLst>
          </p:nvPr>
        </p:nvGraphicFramePr>
        <p:xfrm>
          <a:off x="-1" y="1068161"/>
          <a:ext cx="9143997" cy="4487931"/>
        </p:xfrm>
        <a:graphic>
          <a:graphicData uri="http://schemas.openxmlformats.org/drawingml/2006/table">
            <a:tbl>
              <a:tblPr bandRow="1">
                <a:tableStyleId>{764D4AE7-FFBC-431D-9275-528F30A785D3}</a:tableStyleId>
              </a:tblPr>
              <a:tblGrid>
                <a:gridCol w="1699655">
                  <a:extLst>
                    <a:ext uri="{9D8B030D-6E8A-4147-A177-3AD203B41FA5}">
                      <a16:colId xmlns:a16="http://schemas.microsoft.com/office/drawing/2014/main" val="2517153488"/>
                    </a:ext>
                  </a:extLst>
                </a:gridCol>
                <a:gridCol w="7444342">
                  <a:extLst>
                    <a:ext uri="{9D8B030D-6E8A-4147-A177-3AD203B41FA5}">
                      <a16:colId xmlns:a16="http://schemas.microsoft.com/office/drawing/2014/main" val="1383722779"/>
                    </a:ext>
                  </a:extLst>
                </a:gridCol>
              </a:tblGrid>
              <a:tr h="168479">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1699650"/>
                  </a:ext>
                </a:extLst>
              </a:tr>
              <a:tr h="1009402">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the ability to critically evaluate their approach to solving computer vision tasks by reflecting on daily progress through work log entries and weekly progress through the learning log. This includes error analysis, identifying challenges, identifying edge cases, justifying decisions, listing assumptions and planning next steps to iteratively improve the project. The student consistently applies these reflections to optimize workflow and enhance problem-solving strategies, with the iterative improvement clearly identifiable in the worklog and learning log section B. The student discusses three crucial iterations in the final block presentation in detail.</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2358441026"/>
                  </a:ext>
                </a:extLst>
              </a:tr>
              <a:tr h="2887188">
                <a:tc>
                  <a:txBody>
                    <a:bodyPr/>
                    <a:lstStyle/>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r>
                        <a:rPr lang="en-GB" sz="1000" dirty="0"/>
                        <a:t>I demonstrated the ability to critically evaluate my approach to solving computer vision tasks by reflecting on eight iterations over the course of the block. In my presentation, I highlighted three key iterations: </a:t>
                      </a:r>
                      <a:r>
                        <a:rPr lang="en-GB" sz="1000" b="1" dirty="0"/>
                        <a:t>Iteration 1</a:t>
                      </a:r>
                      <a:r>
                        <a:rPr lang="en-GB" sz="1000" dirty="0"/>
                        <a:t>, where I improved my U-Net model by implementing checks for accuracy and F1 score and automating model saving; </a:t>
                      </a:r>
                      <a:r>
                        <a:rPr lang="en-GB" sz="1000" b="1" dirty="0"/>
                        <a:t>Iteration 2</a:t>
                      </a:r>
                      <a:r>
                        <a:rPr lang="en-GB" sz="1000" dirty="0"/>
                        <a:t>, where I enhanced my segmentation knowledge through a YouTube tutorial; and </a:t>
                      </a:r>
                      <a:r>
                        <a:rPr lang="en-GB" sz="1000" b="1" dirty="0"/>
                        <a:t>Iteration 3</a:t>
                      </a:r>
                      <a:r>
                        <a:rPr lang="en-GB" sz="1000" dirty="0"/>
                        <a:t>, where I completed a Udemy course to strengthen my understanding of encoders and decoders.</a:t>
                      </a:r>
                    </a:p>
                    <a:p>
                      <a:r>
                        <a:rPr lang="en-GB" sz="1000" dirty="0"/>
                        <a:t>Beyond the presentation, I iteratively </a:t>
                      </a:r>
                      <a:r>
                        <a:rPr lang="en-GB" sz="1000" dirty="0" err="1"/>
                        <a:t>analyzed</a:t>
                      </a:r>
                      <a:r>
                        <a:rPr lang="en-GB" sz="1000" dirty="0"/>
                        <a:t> plant anatomy and physiology to better understand Petri dish experiments and applied concepts of segmentation to improve root detection techniques. I used Obsidian to organize my self-study notebooks and resolved my </a:t>
                      </a:r>
                      <a:r>
                        <a:rPr lang="en-GB" sz="1000" dirty="0" err="1"/>
                        <a:t>PyBullet</a:t>
                      </a:r>
                      <a:r>
                        <a:rPr lang="en-GB" sz="1000" dirty="0"/>
                        <a:t> setup issue by following a video tutorial. These additional iterations further optimized my workflow and improved my problem-solving strategies.</a:t>
                      </a:r>
                    </a:p>
                    <a:p>
                      <a:endParaRPr lang="en-GB" sz="1000" dirty="0"/>
                    </a:p>
                    <a:p>
                      <a:r>
                        <a:rPr lang="en-GB" sz="1000" dirty="0"/>
                        <a:t>U-net model performance of f1-score improved from</a:t>
                      </a:r>
                    </a:p>
                    <a:p>
                      <a:r>
                        <a:rPr lang="en-GB" sz="1000" dirty="0"/>
                        <a:t>0.6 </a:t>
                      </a:r>
                      <a:r>
                        <a:rPr lang="en-GB" sz="1000" dirty="0">
                          <a:sym typeface="Wingdings" panose="05000000000000000000" pitchFamily="2" charset="2"/>
                        </a:rPr>
                        <a:t> 0.81</a:t>
                      </a:r>
                    </a:p>
                    <a:p>
                      <a:endParaRPr lang="en-GB" sz="1000" dirty="0">
                        <a:sym typeface="Wingdings" panose="05000000000000000000" pitchFamily="2" charset="2"/>
                      </a:endParaRPr>
                    </a:p>
                    <a:p>
                      <a:r>
                        <a:rPr lang="en-GB" sz="1000" dirty="0" err="1">
                          <a:sym typeface="Wingdings" panose="05000000000000000000" pitchFamily="2" charset="2"/>
                        </a:rPr>
                        <a:t>Pybullet</a:t>
                      </a:r>
                      <a:r>
                        <a:rPr lang="en-GB" sz="1000" dirty="0">
                          <a:sym typeface="Wingdings" panose="05000000000000000000" pitchFamily="2" charset="2"/>
                        </a:rPr>
                        <a:t> issue solved by installing C++ packages</a:t>
                      </a:r>
                    </a:p>
                    <a:p>
                      <a:endParaRPr lang="en-GB" sz="1000" dirty="0">
                        <a:sym typeface="Wingdings" panose="05000000000000000000" pitchFamily="2" charset="2"/>
                      </a:endParaRPr>
                    </a:p>
                    <a:p>
                      <a:r>
                        <a:rPr lang="en-GB" sz="1000" dirty="0">
                          <a:sym typeface="Wingdings" panose="05000000000000000000" pitchFamily="2" charset="2"/>
                        </a:rPr>
                        <a:t>Followed a course on Udemy to enhance decoders </a:t>
                      </a:r>
                    </a:p>
                    <a:p>
                      <a:r>
                        <a:rPr lang="en-GB" sz="1000" dirty="0">
                          <a:sym typeface="Wingdings" panose="05000000000000000000" pitchFamily="2" charset="2"/>
                        </a:rPr>
                        <a:t>and encoders. </a:t>
                      </a:r>
                      <a:endParaRPr lang="en-GB" sz="1000" dirty="0"/>
                    </a:p>
                    <a:p>
                      <a:endParaRPr lang="en-GB" sz="1000" dirty="0"/>
                    </a:p>
                    <a:p>
                      <a:endParaRPr lang="en-GB" sz="1000" dirty="0"/>
                    </a:p>
                    <a:p>
                      <a:r>
                        <a:rPr lang="en-GB" sz="1000" dirty="0"/>
                        <a:t>Check slides. </a:t>
                      </a:r>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244849281"/>
                  </a:ext>
                </a:extLst>
              </a:tr>
            </a:tbl>
          </a:graphicData>
        </a:graphic>
      </p:graphicFrame>
      <p:pic>
        <p:nvPicPr>
          <p:cNvPr id="3" name="Afbeelding 2">
            <a:extLst>
              <a:ext uri="{FF2B5EF4-FFF2-40B4-BE49-F238E27FC236}">
                <a16:creationId xmlns:a16="http://schemas.microsoft.com/office/drawing/2014/main" id="{78326ACE-8BB4-A95B-9F8C-578C36B2513C}"/>
              </a:ext>
            </a:extLst>
          </p:cNvPr>
          <p:cNvPicPr>
            <a:picLocks noChangeAspect="1"/>
          </p:cNvPicPr>
          <p:nvPr/>
        </p:nvPicPr>
        <p:blipFill>
          <a:blip r:embed="rId3"/>
          <a:stretch>
            <a:fillRect/>
          </a:stretch>
        </p:blipFill>
        <p:spPr>
          <a:xfrm>
            <a:off x="6362456" y="3640925"/>
            <a:ext cx="2781540" cy="1502575"/>
          </a:xfrm>
          <a:prstGeom prst="rect">
            <a:avLst/>
          </a:prstGeom>
        </p:spPr>
      </p:pic>
      <p:pic>
        <p:nvPicPr>
          <p:cNvPr id="7" name="Afbeelding 6">
            <a:extLst>
              <a:ext uri="{FF2B5EF4-FFF2-40B4-BE49-F238E27FC236}">
                <a16:creationId xmlns:a16="http://schemas.microsoft.com/office/drawing/2014/main" id="{9FC63418-3ADC-4769-93EC-C610C47F5850}"/>
              </a:ext>
            </a:extLst>
          </p:cNvPr>
          <p:cNvPicPr>
            <a:picLocks noChangeAspect="1"/>
          </p:cNvPicPr>
          <p:nvPr/>
        </p:nvPicPr>
        <p:blipFill>
          <a:blip r:embed="rId4"/>
          <a:stretch>
            <a:fillRect/>
          </a:stretch>
        </p:blipFill>
        <p:spPr>
          <a:xfrm>
            <a:off x="4675909" y="4200367"/>
            <a:ext cx="1612638" cy="876433"/>
          </a:xfrm>
          <a:prstGeom prst="rect">
            <a:avLst/>
          </a:prstGeom>
        </p:spPr>
      </p:pic>
    </p:spTree>
    <p:extLst>
      <p:ext uri="{BB962C8B-B14F-4D97-AF65-F5344CB8AC3E}">
        <p14:creationId xmlns:p14="http://schemas.microsoft.com/office/powerpoint/2010/main" val="3838865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5</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Domain Knowledge</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solidFill>
                  <a:schemeClr val="bg1"/>
                </a:solidFill>
              </a:rPr>
              <a:t>Domain Knowledge. The student has such knowledge of and insight into one or more domains that they can function as a discussion partner for experts. They are able to quickly immerse themselves in new domains and associated professional networks. </a:t>
            </a:r>
            <a:endParaRPr lang="en-US">
              <a:solidFill>
                <a:schemeClr val="bg1"/>
              </a:solidFill>
            </a:endParaRP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sym typeface="Roboto"/>
              </a:rPr>
              <a:t>5</a:t>
            </a:r>
            <a:endParaRPr lang="en-US" sz="40000" dirty="0">
              <a:solidFill>
                <a:srgbClr val="999999"/>
              </a:solidFill>
              <a:latin typeface="Roboto"/>
              <a:ea typeface="Roboto"/>
              <a:cs typeface="Roboto"/>
            </a:endParaRPr>
          </a:p>
        </p:txBody>
      </p:sp>
    </p:spTree>
    <p:extLst>
      <p:ext uri="{BB962C8B-B14F-4D97-AF65-F5344CB8AC3E}">
        <p14:creationId xmlns:p14="http://schemas.microsoft.com/office/powerpoint/2010/main" val="361291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NL" b="1">
                <a:latin typeface="Open Sans" panose="020B0606030504020204" pitchFamily="34" charset="0"/>
                <a:ea typeface="Open Sans" panose="020B0606030504020204" pitchFamily="34" charset="0"/>
                <a:cs typeface="Times New Roman" panose="02020603050405020304" pitchFamily="18" charset="0"/>
              </a:rPr>
              <a:t>In the first week</a:t>
            </a:r>
            <a:r>
              <a:rPr lang="en-NL">
                <a:latin typeface="Open Sans" panose="020B0606030504020204" pitchFamily="34" charset="0"/>
                <a:ea typeface="Open Sans" panose="020B0606030504020204" pitchFamily="34" charset="0"/>
                <a:cs typeface="Times New Roman" panose="02020603050405020304" pitchFamily="18" charset="0"/>
              </a:rPr>
              <a:t>, t</a:t>
            </a:r>
            <a:r>
              <a:rPr lang="en-GB">
                <a:effectLst/>
                <a:latin typeface="Open Sans" panose="020B0606030504020204" pitchFamily="34" charset="0"/>
                <a:ea typeface="Open Sans" panose="020B0606030504020204" pitchFamily="34" charset="0"/>
                <a:cs typeface="Times New Roman" panose="02020603050405020304" pitchFamily="18" charset="0"/>
              </a:rPr>
              <a:t>he student sets ambitious, S.M.A.R.T.</a:t>
            </a:r>
            <a:r>
              <a:rPr lang="en-NL">
                <a:effectLst/>
                <a:latin typeface="Open Sans" panose="020B0606030504020204" pitchFamily="34" charset="0"/>
                <a:ea typeface="Open Sans" panose="020B0606030504020204" pitchFamily="34" charset="0"/>
                <a:cs typeface="Times New Roman" panose="02020603050405020304" pitchFamily="18" charset="0"/>
              </a:rPr>
              <a:t> </a:t>
            </a:r>
            <a:r>
              <a:rPr lang="en-GB">
                <a:effectLst/>
                <a:latin typeface="Open Sans" panose="020B0606030504020204" pitchFamily="34" charset="0"/>
                <a:ea typeface="Open Sans" panose="020B0606030504020204" pitchFamily="34" charset="0"/>
                <a:cs typeface="Times New Roman" panose="02020603050405020304" pitchFamily="18" charset="0"/>
              </a:rPr>
              <a:t>goals in alignment with the project brief, their chosen role(s), content of the assessment rubric and their personal long-term goals</a:t>
            </a:r>
            <a:endParaRPr lang="en-US"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5</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has such knowledge of and insight into one or more domains that they can function as a discussion partner for experts.</a:t>
            </a: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5.1</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Domain Knowledge. The student demonstrates a solid understanding of the project domain by accurately describing the client and outlining the problem using appropriate domain-specific terminology.</a:t>
            </a:r>
            <a:endParaRPr lang="en-US" b="1" dirty="0">
              <a:solidFill>
                <a:schemeClr val="bg1"/>
              </a:solidFill>
              <a:cs typeface="Calibri"/>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Domain Knowledge</a:t>
            </a:r>
            <a:endParaRPr sz="900" dirty="0"/>
          </a:p>
        </p:txBody>
      </p:sp>
      <p:graphicFrame>
        <p:nvGraphicFramePr>
          <p:cNvPr id="3" name="Table 2">
            <a:extLst>
              <a:ext uri="{FF2B5EF4-FFF2-40B4-BE49-F238E27FC236}">
                <a16:creationId xmlns:a16="http://schemas.microsoft.com/office/drawing/2014/main" id="{86C76A9B-7F41-E234-E77F-169E3C66053B}"/>
              </a:ext>
            </a:extLst>
          </p:cNvPr>
          <p:cNvGraphicFramePr>
            <a:graphicFrameLocks noGrp="1"/>
          </p:cNvGraphicFramePr>
          <p:nvPr>
            <p:extLst>
              <p:ext uri="{D42A27DB-BD31-4B8C-83A1-F6EECF244321}">
                <p14:modId xmlns:p14="http://schemas.microsoft.com/office/powerpoint/2010/main" val="950998093"/>
              </p:ext>
            </p:extLst>
          </p:nvPr>
        </p:nvGraphicFramePr>
        <p:xfrm>
          <a:off x="0" y="1069376"/>
          <a:ext cx="9143999" cy="4114081"/>
        </p:xfrm>
        <a:graphic>
          <a:graphicData uri="http://schemas.openxmlformats.org/drawingml/2006/table">
            <a:tbl>
              <a:tblPr bandRow="1">
                <a:tableStyleId>{764D4AE7-FFBC-431D-9275-528F30A785D3}</a:tableStyleId>
              </a:tblPr>
              <a:tblGrid>
                <a:gridCol w="2306765">
                  <a:extLst>
                    <a:ext uri="{9D8B030D-6E8A-4147-A177-3AD203B41FA5}">
                      <a16:colId xmlns:a16="http://schemas.microsoft.com/office/drawing/2014/main" val="2131311273"/>
                    </a:ext>
                  </a:extLst>
                </a:gridCol>
                <a:gridCol w="6837234">
                  <a:extLst>
                    <a:ext uri="{9D8B030D-6E8A-4147-A177-3AD203B41FA5}">
                      <a16:colId xmlns:a16="http://schemas.microsoft.com/office/drawing/2014/main" val="4106739054"/>
                    </a:ext>
                  </a:extLst>
                </a:gridCol>
              </a:tblGrid>
              <a:tr h="200898">
                <a:tc>
                  <a:txBody>
                    <a:bodyPr/>
                    <a:lstStyle/>
                    <a:p>
                      <a:pPr algn="ctr" fontAlgn="ctr"/>
                      <a:r>
                        <a:rPr lang="en-US" sz="11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1100" b="1" dirty="0">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117963615"/>
                  </a:ext>
                </a:extLst>
              </a:tr>
              <a:tr h="817453">
                <a:tc>
                  <a:txBody>
                    <a:bodyPr/>
                    <a:lstStyle/>
                    <a:p>
                      <a:pPr rtl="0" fontAlgn="t"/>
                      <a:r>
                        <a:rPr lang="en-US" sz="1000" dirty="0">
                          <a:effectLst/>
                          <a:latin typeface="Calibri"/>
                        </a:rPr>
                        <a:t>Student submitted a complete learning log, work log and self-assessment rubric.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1000" dirty="0">
                          <a:effectLst/>
                          <a:latin typeface="Calibri"/>
                        </a:rPr>
                        <a:t>The student demonstrates a clear understanding of the project domain by accurately describing the client, outlining the problem, and correctly using domain-specific terminology during the presentation and answering questions. This includes articulating the significance of the problem and its broader context, ensuring effective communication of key concepts and objectives.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813626576"/>
                  </a:ext>
                </a:extLst>
              </a:tr>
              <a:tr h="3073743">
                <a:tc>
                  <a:txBody>
                    <a:bodyPr/>
                    <a:lstStyle/>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a clear understanding of the project domain by accurately describing the client, outlining the problem, and using the correct domain-specific terminology throughout my presentation and when answering questions. I articulated the significance of the problem and its broader context, ensuring that key concepts and objectives were communicated effectively. My use of the appropriate terminology helped convey a professional and thorough understanding of the project.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000" dirty="0"/>
                    </a:p>
                    <a:p>
                      <a:r>
                        <a:rPr lang="en-GB" sz="1000" dirty="0"/>
                        <a:t>Presentation slide: </a:t>
                      </a:r>
                      <a:r>
                        <a:rPr lang="en-GB" sz="1000" dirty="0">
                          <a:hlinkClick r:id="rId3"/>
                        </a:rPr>
                        <a:t>https://github.com/JeremyvanGorp232189/2025_B/blob/1e352b998670b1310dd5574652c15112b8fff262/presentation/presentation_block_b.pdf</a:t>
                      </a:r>
                      <a:endParaRPr lang="en-GB" sz="1000" dirty="0"/>
                    </a:p>
                    <a:p>
                      <a:br>
                        <a:rPr lang="en-GB" sz="1000" dirty="0"/>
                      </a:br>
                      <a:r>
                        <a:rPr lang="en-GB" sz="1000" dirty="0"/>
                        <a:t>Presentation video: </a:t>
                      </a:r>
                      <a:r>
                        <a:rPr lang="en-GB" sz="1000" dirty="0">
                          <a:hlinkClick r:id="rId4"/>
                        </a:rPr>
                        <a:t>IMG_4802.MOV</a:t>
                      </a:r>
                      <a:endParaRPr lang="en-GB" sz="1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000" dirty="0"/>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1498371824"/>
                  </a:ext>
                </a:extLst>
              </a:tr>
            </a:tbl>
          </a:graphicData>
        </a:graphic>
      </p:graphicFrame>
    </p:spTree>
    <p:extLst>
      <p:ext uri="{BB962C8B-B14F-4D97-AF65-F5344CB8AC3E}">
        <p14:creationId xmlns:p14="http://schemas.microsoft.com/office/powerpoint/2010/main" val="2541745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6.4</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Data Collection and Processing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masters (technological) skills to acquire, pre-process, process and manage the necessary data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6</a:t>
            </a:r>
          </a:p>
        </p:txBody>
      </p:sp>
    </p:spTree>
    <p:extLst>
      <p:ext uri="{BB962C8B-B14F-4D97-AF65-F5344CB8AC3E}">
        <p14:creationId xmlns:p14="http://schemas.microsoft.com/office/powerpoint/2010/main" val="414483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a:t>
            </a:r>
            <a:r>
              <a:rPr lang="en-NL"/>
              <a:t>1</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rPr>
              <a:t>The student masters (technological) skills to acquire, pre-process, process and manage the necessary data to create value for individuals, organizations and domains. </a:t>
            </a:r>
            <a:endParaRPr lang="en-US">
              <a:solidFill>
                <a:schemeClr val="bg1"/>
              </a:solidFill>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6.4</a:t>
            </a: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Image Data. The student demonstrates the ability to collect, label, and process image data.</a:t>
            </a:r>
            <a:endParaRPr lang="en-US" dirty="0">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Data Collection and Processing</a:t>
            </a:r>
            <a:endParaRPr sz="900" dirty="0"/>
          </a:p>
        </p:txBody>
      </p:sp>
      <p:graphicFrame>
        <p:nvGraphicFramePr>
          <p:cNvPr id="4" name="Table 3">
            <a:extLst>
              <a:ext uri="{FF2B5EF4-FFF2-40B4-BE49-F238E27FC236}">
                <a16:creationId xmlns:a16="http://schemas.microsoft.com/office/drawing/2014/main" id="{659CECB7-F3E2-D086-4534-A5F67040C643}"/>
              </a:ext>
            </a:extLst>
          </p:cNvPr>
          <p:cNvGraphicFramePr>
            <a:graphicFrameLocks noGrp="1"/>
          </p:cNvGraphicFramePr>
          <p:nvPr>
            <p:extLst>
              <p:ext uri="{D42A27DB-BD31-4B8C-83A1-F6EECF244321}">
                <p14:modId xmlns:p14="http://schemas.microsoft.com/office/powerpoint/2010/main" val="870614862"/>
              </p:ext>
            </p:extLst>
          </p:nvPr>
        </p:nvGraphicFramePr>
        <p:xfrm>
          <a:off x="263" y="1079500"/>
          <a:ext cx="9143887" cy="5766141"/>
        </p:xfrm>
        <a:graphic>
          <a:graphicData uri="http://schemas.openxmlformats.org/drawingml/2006/table">
            <a:tbl>
              <a:tblPr bandRow="1">
                <a:tableStyleId>{764D4AE7-FFBC-431D-9275-528F30A785D3}</a:tableStyleId>
              </a:tblPr>
              <a:tblGrid>
                <a:gridCol w="1135023">
                  <a:extLst>
                    <a:ext uri="{9D8B030D-6E8A-4147-A177-3AD203B41FA5}">
                      <a16:colId xmlns:a16="http://schemas.microsoft.com/office/drawing/2014/main" val="3967693059"/>
                    </a:ext>
                  </a:extLst>
                </a:gridCol>
                <a:gridCol w="1525400">
                  <a:extLst>
                    <a:ext uri="{9D8B030D-6E8A-4147-A177-3AD203B41FA5}">
                      <a16:colId xmlns:a16="http://schemas.microsoft.com/office/drawing/2014/main" val="367990631"/>
                    </a:ext>
                  </a:extLst>
                </a:gridCol>
                <a:gridCol w="2479754">
                  <a:extLst>
                    <a:ext uri="{9D8B030D-6E8A-4147-A177-3AD203B41FA5}">
                      <a16:colId xmlns:a16="http://schemas.microsoft.com/office/drawing/2014/main" val="651265077"/>
                    </a:ext>
                  </a:extLst>
                </a:gridCol>
                <a:gridCol w="4003710">
                  <a:extLst>
                    <a:ext uri="{9D8B030D-6E8A-4147-A177-3AD203B41FA5}">
                      <a16:colId xmlns:a16="http://schemas.microsoft.com/office/drawing/2014/main" val="1294979020"/>
                    </a:ext>
                  </a:extLst>
                </a:gridCol>
              </a:tblGrid>
              <a:tr h="289806">
                <a:tc>
                  <a:txBody>
                    <a:bodyPr/>
                    <a:lstStyle/>
                    <a:p>
                      <a:pPr algn="ctr" fontAlgn="ctr"/>
                      <a:r>
                        <a:rPr lang="en-US" sz="900" b="1" dirty="0">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A: 5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dirty="0">
                          <a:effectLst/>
                          <a:latin typeface="Calibri"/>
                        </a:rPr>
                        <a:t>C: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1636587124"/>
                  </a:ext>
                </a:extLst>
              </a:tr>
              <a:tr h="1458691">
                <a:tc>
                  <a:txBody>
                    <a:bodyPr/>
                    <a:lstStyle/>
                    <a:p>
                      <a:pPr rtl="0" fontAlgn="t"/>
                      <a:r>
                        <a:rPr lang="en-US" sz="900" dirty="0">
                          <a:effectLst/>
                          <a:latin typeface="Calibri"/>
                        </a:rPr>
                        <a:t>Student submitted a complete learning log, work log and self-assessment rubric.</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fontAlgn="t"/>
                      <a:r>
                        <a:rPr lang="en-US" sz="900" dirty="0">
                          <a:effectLst/>
                          <a:latin typeface="Calibri"/>
                        </a:rPr>
                        <a:t>The student accurately annotates images for object detection or image segmentation and provides constructive feedback on the quality of peer annotations,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fontAlgn="t"/>
                      <a:r>
                        <a:rPr lang="en-US" sz="900" dirty="0">
                          <a:effectLst/>
                          <a:latin typeface="Calibri"/>
                        </a:rPr>
                        <a:t>The student demonstrates the ability to load, display, and save images, convert between color spaces, and perform basic image manipulations such as resizing, cropping, or rotating. The student demonstrates the ability to perform intermediate image manipulations such as annotating with shapes, overlaying text, and applying masks to isolate regions,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fontAlgn="t"/>
                      <a:r>
                        <a:rPr lang="en-US" sz="900" dirty="0">
                          <a:effectLst/>
                          <a:latin typeface="Calibri"/>
                        </a:rPr>
                        <a:t>The student demonstrates the ability to filter images for noise reduction and image enhancement; apply thresholding, edge, and contour detection. The student demonstrates the ability to execute morphological operations on images; combine various traditional computer vision methods effectively to build image segmentation and object detection pipelines without machine learning, in line with client requirements, using industry standard tools.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extLst>
                  <a:ext uri="{0D108BD9-81ED-4DB2-BD59-A6C34878D82A}">
                    <a16:rowId xmlns:a16="http://schemas.microsoft.com/office/drawing/2014/main" val="2708996885"/>
                  </a:ext>
                </a:extLst>
              </a:tr>
              <a:tr h="2308790">
                <a:tc>
                  <a:txBody>
                    <a:bodyPr/>
                    <a:lstStyle/>
                    <a:p>
                      <a:pPr lvl="0">
                        <a:buNone/>
                      </a:pPr>
                      <a:endParaRPr lang="en-US" sz="1000" dirty="0">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achieved a 100% score on the peer feedback, accurately annotating images for object detection and image segmentation while providing constructive feedback on the quality of peer annotations, all in line with client requirements. Additionally, I successfully passed the second attempt on plant segmentation, demonstrating my ability to refine my work and meet the expected standards.</a:t>
                      </a: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p>
                      <a:pPr lvl="0">
                        <a:buNone/>
                      </a:pPr>
                      <a:endParaRPr lang="en-US" sz="1000" dirty="0">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BE2D5"/>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the ability to load, display, and save images, convert between </a:t>
                      </a:r>
                      <a:r>
                        <a:rPr lang="en-GB" sz="1000" dirty="0" err="1"/>
                        <a:t>color</a:t>
                      </a:r>
                      <a:r>
                        <a:rPr lang="en-GB" sz="1000" dirty="0"/>
                        <a:t> spaces, and perform basic image manipulations such as resizing, cropping, and rotating. Additionally, I performed intermediate image manipulations, including annotating with shapes, overlaying text, and applying masks to isolate specific regions. All tasks were completed in line with client requirements, using industry-standard tools to ensure high-quality results.</a:t>
                      </a:r>
                    </a:p>
                    <a:p>
                      <a:pPr lvl="0">
                        <a:buNone/>
                      </a:pPr>
                      <a:endParaRPr lang="en-US" sz="1000" dirty="0">
                        <a:effectLst/>
                        <a:latin typeface="Calibri"/>
                      </a:endParaRPr>
                    </a:p>
                    <a:p>
                      <a:pPr lvl="0">
                        <a:buNone/>
                      </a:pPr>
                      <a:r>
                        <a:rPr lang="en-US" sz="1000" dirty="0">
                          <a:effectLst/>
                          <a:latin typeface="Calibri"/>
                          <a:hlinkClick r:id="rId3"/>
                        </a:rPr>
                        <a:t>https://github.com/JeremyvanGorp232189/2025_B/blob/63185129117610d024997e78a45d21ae35f83897/datalab_tasks/task2/task_2.ipynb</a:t>
                      </a:r>
                      <a:endParaRPr lang="en-US" sz="1000" dirty="0">
                        <a:effectLst/>
                        <a:latin typeface="Calibri"/>
                      </a:endParaRPr>
                    </a:p>
                    <a:p>
                      <a:pPr lvl="0">
                        <a:buNone/>
                      </a:pPr>
                      <a:endParaRPr lang="en-US" sz="1000" dirty="0">
                        <a:effectLst/>
                        <a:latin typeface="Calibri"/>
                      </a:endParaRPr>
                    </a:p>
                  </a:txBody>
                  <a:tcPr marL="9524" marR="9524" marT="9524">
                    <a:lnL w="0">
                      <a:noFill/>
                    </a:lnL>
                    <a:lnR w="0">
                      <a:noFill/>
                    </a:lnR>
                    <a:lnT w="6350">
                      <a:solidFill>
                        <a:srgbClr val="000000"/>
                      </a:solidFill>
                    </a:lnT>
                    <a:lnB w="6350">
                      <a:solidFill>
                        <a:srgbClr val="000000"/>
                      </a:solidFill>
                    </a:lnB>
                    <a:solidFill>
                      <a:srgbClr val="F7C7AC"/>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I demonstrated the ability to filter images for noise reduction and enhancement, apply thresholding, and perform edge and contour detection. I also executed morphological operations and effectively combined various traditional computer vision methods to build image segmentation and object detection pipelines without machine learning. All tasks were completed in line with client requirements, using industry-standard tools to ensure precision and quality.</a:t>
                      </a:r>
                    </a:p>
                    <a:p>
                      <a:pPr lvl="0">
                        <a:buNone/>
                      </a:pPr>
                      <a:endParaRPr lang="en-US" sz="1000" dirty="0">
                        <a:effectLst/>
                        <a:latin typeface="Calibri"/>
                      </a:endParaRPr>
                    </a:p>
                    <a:p>
                      <a:pPr lvl="0">
                        <a:buNone/>
                      </a:pPr>
                      <a:r>
                        <a:rPr lang="en-US" sz="1000" dirty="0">
                          <a:effectLst/>
                          <a:latin typeface="Calibri"/>
                          <a:hlinkClick r:id="rId4"/>
                        </a:rPr>
                        <a:t>https://github.com/JeremyvanGorp232189/2025_B/blob/63185129117610d024997e78a45d21ae35f83897/datalab_tasks/task3/task_3_.ipynb</a:t>
                      </a:r>
                      <a:endParaRPr lang="en-US" sz="1000" dirty="0">
                        <a:effectLst/>
                        <a:latin typeface="Calibri"/>
                      </a:endParaRPr>
                    </a:p>
                    <a:p>
                      <a:pPr lvl="0">
                        <a:buNone/>
                      </a:pPr>
                      <a:endParaRPr lang="en-US" sz="1000" dirty="0">
                        <a:effectLst/>
                        <a:latin typeface="Calibri"/>
                      </a:endParaRPr>
                    </a:p>
                  </a:txBody>
                  <a:tcPr marL="9524" marR="9524" marT="9524">
                    <a:lnL w="0">
                      <a:noFill/>
                    </a:lnL>
                    <a:lnR w="0">
                      <a:noFill/>
                    </a:lnR>
                    <a:lnT w="6350">
                      <a:solidFill>
                        <a:srgbClr val="000000"/>
                      </a:solidFill>
                    </a:lnT>
                    <a:lnB w="0">
                      <a:noFill/>
                    </a:lnB>
                    <a:solidFill>
                      <a:srgbClr val="FBE2D5"/>
                    </a:solidFill>
                  </a:tcPr>
                </a:tc>
                <a:extLst>
                  <a:ext uri="{0D108BD9-81ED-4DB2-BD59-A6C34878D82A}">
                    <a16:rowId xmlns:a16="http://schemas.microsoft.com/office/drawing/2014/main" val="3363209654"/>
                  </a:ext>
                </a:extLst>
              </a:tr>
            </a:tbl>
          </a:graphicData>
        </a:graphic>
      </p:graphicFrame>
      <p:pic>
        <p:nvPicPr>
          <p:cNvPr id="3" name="Afbeelding 2">
            <a:extLst>
              <a:ext uri="{FF2B5EF4-FFF2-40B4-BE49-F238E27FC236}">
                <a16:creationId xmlns:a16="http://schemas.microsoft.com/office/drawing/2014/main" id="{552AE9FA-FFD8-5B5D-53F2-E5EA3BC03762}"/>
              </a:ext>
            </a:extLst>
          </p:cNvPr>
          <p:cNvPicPr>
            <a:picLocks noChangeAspect="1"/>
          </p:cNvPicPr>
          <p:nvPr/>
        </p:nvPicPr>
        <p:blipFill>
          <a:blip r:embed="rId5"/>
          <a:stretch>
            <a:fillRect/>
          </a:stretch>
        </p:blipFill>
        <p:spPr>
          <a:xfrm>
            <a:off x="0" y="6036130"/>
            <a:ext cx="4630154" cy="819211"/>
          </a:xfrm>
          <a:prstGeom prst="rect">
            <a:avLst/>
          </a:prstGeom>
        </p:spPr>
      </p:pic>
    </p:spTree>
    <p:extLst>
      <p:ext uri="{BB962C8B-B14F-4D97-AF65-F5344CB8AC3E}">
        <p14:creationId xmlns:p14="http://schemas.microsoft.com/office/powerpoint/2010/main" val="214259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8</a:t>
            </a:r>
            <a:endParaRPr lang="en-US"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Modelling</a:t>
            </a:r>
          </a:p>
        </p:txBody>
      </p:sp>
      <p:sp>
        <p:nvSpPr>
          <p:cNvPr id="365" name="Google Shape;365;p39"/>
          <p:cNvSpPr txBox="1">
            <a:spLocks noGrp="1"/>
          </p:cNvSpPr>
          <p:nvPr>
            <p:ph type="subTitle" idx="2"/>
          </p:nvPr>
        </p:nvSpPr>
        <p:spPr>
          <a:xfrm>
            <a:off x="2827020" y="3353563"/>
            <a:ext cx="5859780" cy="685800"/>
          </a:xfrm>
          <a:prstGeom prst="rect">
            <a:avLst/>
          </a:prstGeom>
        </p:spPr>
        <p:txBody>
          <a:bodyPr spcFirstLastPara="1" wrap="square" lIns="91425" tIns="91425" rIns="91425" bIns="91425" anchor="ctr" anchorCtr="0">
            <a:noAutofit/>
          </a:bodyPr>
          <a:lstStyle/>
          <a:p>
            <a:pPr marL="0" indent="0"/>
            <a:r>
              <a:rPr lang="en-US" b="1" dirty="0"/>
              <a:t>The student can apply modelling techniques including Machine Learning and AI to create value for individuals, organizations and domains. </a:t>
            </a:r>
            <a:endParaRPr lang="en-US"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40000" dirty="0">
                <a:solidFill>
                  <a:srgbClr val="999999"/>
                </a:solidFill>
                <a:latin typeface="Roboto"/>
                <a:ea typeface="Roboto"/>
                <a:cs typeface="Roboto"/>
              </a:rPr>
              <a:t>8</a:t>
            </a:r>
          </a:p>
        </p:txBody>
      </p:sp>
    </p:spTree>
    <p:extLst>
      <p:ext uri="{BB962C8B-B14F-4D97-AF65-F5344CB8AC3E}">
        <p14:creationId xmlns:p14="http://schemas.microsoft.com/office/powerpoint/2010/main" val="907102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NL"/>
              <a:t>1</a:t>
            </a:r>
            <a:r>
              <a:rPr lang="en"/>
              <a:t>/3</a:t>
            </a:r>
            <a:endParaRPr/>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8.6</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Computer Vision. The student demonstrates mastery in programming skills to acquire, pre-process, process, and manage digital images, alongside applying modeling techniques, including traditional computer vision and deep learning methods, to create value across various domains. Furthermore, the student is proficient in developing proof-of-concept solutions through an iterative cycle with explicit stakeholder involvement and can implement applications within existing architectures.</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18412D93-BF12-DCC7-42CC-2925DBA4DAFE}"/>
              </a:ext>
            </a:extLst>
          </p:cNvPr>
          <p:cNvGraphicFramePr>
            <a:graphicFrameLocks noGrp="1"/>
          </p:cNvGraphicFramePr>
          <p:nvPr>
            <p:extLst>
              <p:ext uri="{D42A27DB-BD31-4B8C-83A1-F6EECF244321}">
                <p14:modId xmlns:p14="http://schemas.microsoft.com/office/powerpoint/2010/main" val="1676561283"/>
              </p:ext>
            </p:extLst>
          </p:nvPr>
        </p:nvGraphicFramePr>
        <p:xfrm>
          <a:off x="0" y="1072445"/>
          <a:ext cx="9142703" cy="8846053"/>
        </p:xfrm>
        <a:graphic>
          <a:graphicData uri="http://schemas.openxmlformats.org/drawingml/2006/table">
            <a:tbl>
              <a:tblPr bandRow="1">
                <a:tableStyleId>{764D4AE7-FFBC-431D-9275-528F30A785D3}</a:tableStyleId>
              </a:tblPr>
              <a:tblGrid>
                <a:gridCol w="1467442">
                  <a:extLst>
                    <a:ext uri="{9D8B030D-6E8A-4147-A177-3AD203B41FA5}">
                      <a16:colId xmlns:a16="http://schemas.microsoft.com/office/drawing/2014/main" val="1221314856"/>
                    </a:ext>
                  </a:extLst>
                </a:gridCol>
                <a:gridCol w="3319034">
                  <a:extLst>
                    <a:ext uri="{9D8B030D-6E8A-4147-A177-3AD203B41FA5}">
                      <a16:colId xmlns:a16="http://schemas.microsoft.com/office/drawing/2014/main" val="3449533255"/>
                    </a:ext>
                  </a:extLst>
                </a:gridCol>
                <a:gridCol w="4356227">
                  <a:extLst>
                    <a:ext uri="{9D8B030D-6E8A-4147-A177-3AD203B41FA5}">
                      <a16:colId xmlns:a16="http://schemas.microsoft.com/office/drawing/2014/main" val="131115771"/>
                    </a:ext>
                  </a:extLst>
                </a:gridCol>
              </a:tblGrid>
              <a:tr h="23164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10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20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3622668784"/>
                  </a:ext>
                </a:extLst>
              </a:tr>
              <a:tr h="1254071">
                <a:tc>
                  <a:txBody>
                    <a:bodyPr/>
                    <a:lstStyle/>
                    <a:p>
                      <a:pPr algn="l" rtl="0" fontAlgn="t"/>
                      <a:r>
                        <a:rPr lang="en-US" sz="900" b="0" i="0" u="none" strike="noStrike" dirty="0">
                          <a:solidFill>
                            <a:srgbClr val="000000"/>
                          </a:solidFill>
                          <a:effectLst/>
                          <a:latin typeface="Calibri"/>
                        </a:rPr>
                        <a:t>Student submitted a complete learning log, work log, and self-assessment rubric, successfully labeled images as part of the project.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demonstrates the ability to design and implement deep learning models for object detection or image segmentation using industry-standard deep learning frameworks, ensuring compatibility between neural network architecture and components in line with client requirements.</a:t>
                      </a:r>
                    </a:p>
                  </a:txBody>
                  <a:tcPr marL="9525" marR="9525" marT="9525">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design and implement end-to-end computer vision pipelines that merge data processing, traditional computer vision, and deep learning; iterate this pipeline towards an optimal solution using techniques such as transfer learning, hyperparameter tuning, data collections. The student demonstrates the ability to extract, process, and analyze quantitative information from images using appropriate algorithms and methods that are in or outside of the computer vision domain. Meanwhile, the student tracks these iterations with industry-standard experiment tracking tools. The student demonstrates the ability to deliver an optimal computer vision solution, in line with client requirements.</a:t>
                      </a:r>
                    </a:p>
                  </a:txBody>
                  <a:tcPr marL="9525" marR="9525" marT="9525">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3747195095"/>
                  </a:ext>
                </a:extLst>
              </a:tr>
              <a:tr h="2588022">
                <a:tc>
                  <a:txBody>
                    <a:bodyPr/>
                    <a:lstStyle/>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U-net model </a:t>
                      </a:r>
                      <a:r>
                        <a:rPr lang="en-US" sz="900" b="0" i="0" u="none" strike="noStrike" dirty="0" err="1">
                          <a:solidFill>
                            <a:srgbClr val="000000"/>
                          </a:solidFill>
                          <a:effectLst/>
                          <a:latin typeface="Calibri"/>
                        </a:rPr>
                        <a:t>ipynb</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3"/>
                        </a:rPr>
                        <a:t>https://github.com/JeremyvanGorp232189/2025_B/blob/5cc16eba283261fdf14823e952c95d2e2f1dbcbb/u_net_model/task_5_training.ipynb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h5: </a:t>
                      </a:r>
                      <a:r>
                        <a:rPr lang="en-GB" sz="900" dirty="0">
                          <a:hlinkClick r:id="rId4"/>
                        </a:rPr>
                        <a:t>jeremyvangorp_232189_unet_model_patchsizepx.h5</a:t>
                      </a: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Folders:</a:t>
                      </a: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Task_5 inference: </a:t>
                      </a:r>
                      <a:r>
                        <a:rPr lang="en-US" sz="900" b="0" i="0" u="none" strike="noStrike" dirty="0">
                          <a:solidFill>
                            <a:srgbClr val="000000"/>
                          </a:solidFill>
                          <a:effectLst/>
                          <a:latin typeface="Calibri"/>
                          <a:hlinkClick r:id="rId5"/>
                        </a:rPr>
                        <a:t>https://github.com/JeremyvanGorp232189/2025_B/blob/5cc16eba283261fdf14823e952c95d2e2f1dbcbb/datalab_tasks/task5/task5_inference.ipynb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Predicted mask output: </a:t>
                      </a:r>
                    </a:p>
                    <a:p>
                      <a:pPr lvl="0" algn="l">
                        <a:buNone/>
                      </a:pPr>
                      <a:r>
                        <a:rPr lang="en-US" sz="900" b="0" i="0" u="none" strike="noStrike" dirty="0">
                          <a:solidFill>
                            <a:srgbClr val="000000"/>
                          </a:solidFill>
                          <a:effectLst/>
                          <a:latin typeface="Calibri"/>
                          <a:hlinkClick r:id="rId6"/>
                        </a:rPr>
                        <a:t>https://github.com/JeremyvanGorp232189/2025_B/blob/5628cda87bba43f7c5ee0ee156a9a6b22eb6eaed/datalab_tasks/task5/task5_test_image_prediction_jeremyvangorp_232189.png</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0">
                      <a:no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Final Kaggle </a:t>
                      </a:r>
                      <a:r>
                        <a:rPr lang="en-US" sz="900" b="0" i="0" u="none" strike="noStrike" dirty="0" err="1">
                          <a:solidFill>
                            <a:srgbClr val="000000"/>
                          </a:solidFill>
                          <a:effectLst/>
                          <a:latin typeface="Calibri"/>
                        </a:rPr>
                        <a:t>ipynb</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7"/>
                        </a:rPr>
                        <a:t>https://github.com/JeremyvanGorp232189/2025_B/blob/63185129117610d024997e78a45d21ae35f83897/kaggle/task_8.ipynb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Image slicer </a:t>
                      </a:r>
                      <a:r>
                        <a:rPr lang="en-US" sz="900" b="0" i="0" u="none" strike="noStrike" dirty="0" err="1">
                          <a:solidFill>
                            <a:srgbClr val="000000"/>
                          </a:solidFill>
                          <a:effectLst/>
                          <a:latin typeface="Calibri"/>
                        </a:rPr>
                        <a:t>py</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8"/>
                        </a:rPr>
                        <a:t>https://github.com/JeremyvanGorp232189/2025_B/blob/63185129117610d024997e78a45d21ae35f83897/kaggle/task_8_helper.py</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a:t>
                      </a:r>
                      <a:r>
                        <a:rPr lang="en-US" sz="900" b="0" i="0" u="none" strike="noStrike" dirty="0" err="1">
                          <a:solidFill>
                            <a:srgbClr val="000000"/>
                          </a:solidFill>
                          <a:effectLst/>
                          <a:latin typeface="Calibri"/>
                        </a:rPr>
                        <a:t>ipynb</a:t>
                      </a:r>
                      <a:r>
                        <a:rPr lang="en-US" sz="900" b="0" i="0" u="none" strike="noStrike" dirty="0">
                          <a:solidFill>
                            <a:srgbClr val="000000"/>
                          </a:solidFill>
                          <a:effectLst/>
                          <a:latin typeface="Calibri"/>
                        </a:rPr>
                        <a:t>: </a:t>
                      </a:r>
                      <a:r>
                        <a:rPr lang="en-US" sz="900" b="0" i="0" u="none" strike="noStrike" dirty="0">
                          <a:solidFill>
                            <a:srgbClr val="000000"/>
                          </a:solidFill>
                          <a:effectLst/>
                          <a:latin typeface="Calibri"/>
                          <a:hlinkClick r:id="rId3"/>
                        </a:rPr>
                        <a:t>https://github.com/JeremyvanGorp232189/2025_B/blob/5cc16eba283261fdf14823e952c95d2e2f1dbcbb/u_net_model/task_5_training.ipynb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U-net model h5: </a:t>
                      </a:r>
                      <a:r>
                        <a:rPr lang="en-GB" sz="900" dirty="0">
                          <a:hlinkClick r:id="rId4"/>
                        </a:rPr>
                        <a:t>jeremyvangorp_232189_unet_model_patchsizepx.h5</a:t>
                      </a: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Folders:</a:t>
                      </a: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Task_5 inference: </a:t>
                      </a:r>
                      <a:r>
                        <a:rPr lang="en-US" sz="900" b="0" i="0" u="none" strike="noStrike" dirty="0">
                          <a:solidFill>
                            <a:srgbClr val="000000"/>
                          </a:solidFill>
                          <a:effectLst/>
                          <a:latin typeface="Calibri"/>
                          <a:hlinkClick r:id="rId5"/>
                        </a:rPr>
                        <a:t>https://github.com/JeremyvanGorp232189/2025_B/blob/5cc16eba283261fdf14823e952c95d2e2f1dbcbb/datalab_tasks/task5/task5_inference.ipynb</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Predicted mask output: </a:t>
                      </a:r>
                    </a:p>
                    <a:p>
                      <a:pPr lvl="0" algn="l">
                        <a:buNone/>
                      </a:pPr>
                      <a:r>
                        <a:rPr lang="en-US" sz="900" b="0" i="0" u="none" strike="noStrike" dirty="0">
                          <a:solidFill>
                            <a:srgbClr val="000000"/>
                          </a:solidFill>
                          <a:effectLst/>
                          <a:latin typeface="Calibri"/>
                          <a:hlinkClick r:id="rId6"/>
                        </a:rPr>
                        <a:t>https://github.com/JeremyvanGorp232189/2025_B/blob/5628cda87bba43f7c5ee0ee156a9a6b22eb6eaed/datalab_tasks/task5/task5_test_image_prediction_jeremyvangorp_232189.png</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0">
                      <a:noFill/>
                    </a:lnL>
                    <a:lnR w="0">
                      <a:noFill/>
                    </a:lnR>
                    <a:lnT w="6350">
                      <a:solidFill>
                        <a:srgbClr val="000000"/>
                      </a:solidFill>
                    </a:lnT>
                    <a:lnB w="6350">
                      <a:solidFill>
                        <a:srgbClr val="000000"/>
                      </a:solidFill>
                    </a:lnB>
                    <a:solidFill>
                      <a:srgbClr val="F7C7AC"/>
                    </a:solidFill>
                  </a:tcPr>
                </a:tc>
                <a:extLst>
                  <a:ext uri="{0D108BD9-81ED-4DB2-BD59-A6C34878D82A}">
                    <a16:rowId xmlns:a16="http://schemas.microsoft.com/office/drawing/2014/main" val="3507060124"/>
                  </a:ext>
                </a:extLst>
              </a:tr>
            </a:tbl>
          </a:graphicData>
        </a:graphic>
      </p:graphicFrame>
      <p:pic>
        <p:nvPicPr>
          <p:cNvPr id="2" name="Afbeelding 1">
            <a:extLst>
              <a:ext uri="{FF2B5EF4-FFF2-40B4-BE49-F238E27FC236}">
                <a16:creationId xmlns:a16="http://schemas.microsoft.com/office/drawing/2014/main" id="{0A7B1663-EAC1-773F-1D31-FF7E60026B72}"/>
              </a:ext>
            </a:extLst>
          </p:cNvPr>
          <p:cNvPicPr>
            <a:picLocks noChangeAspect="1"/>
          </p:cNvPicPr>
          <p:nvPr/>
        </p:nvPicPr>
        <p:blipFill>
          <a:blip r:embed="rId9"/>
          <a:stretch>
            <a:fillRect/>
          </a:stretch>
        </p:blipFill>
        <p:spPr>
          <a:xfrm>
            <a:off x="1669472" y="5914269"/>
            <a:ext cx="2802100" cy="1522879"/>
          </a:xfrm>
          <a:prstGeom prst="rect">
            <a:avLst/>
          </a:prstGeom>
        </p:spPr>
      </p:pic>
      <p:pic>
        <p:nvPicPr>
          <p:cNvPr id="7" name="Afbeelding 6">
            <a:extLst>
              <a:ext uri="{FF2B5EF4-FFF2-40B4-BE49-F238E27FC236}">
                <a16:creationId xmlns:a16="http://schemas.microsoft.com/office/drawing/2014/main" id="{87A38124-0E23-103E-D928-DF2EDAA84CDA}"/>
              </a:ext>
            </a:extLst>
          </p:cNvPr>
          <p:cNvPicPr>
            <a:picLocks noChangeAspect="1"/>
          </p:cNvPicPr>
          <p:nvPr/>
        </p:nvPicPr>
        <p:blipFill>
          <a:blip r:embed="rId10"/>
          <a:stretch>
            <a:fillRect/>
          </a:stretch>
        </p:blipFill>
        <p:spPr>
          <a:xfrm>
            <a:off x="5052587" y="3786601"/>
            <a:ext cx="3796836" cy="568907"/>
          </a:xfrm>
          <a:prstGeom prst="rect">
            <a:avLst/>
          </a:prstGeom>
        </p:spPr>
      </p:pic>
      <p:pic>
        <p:nvPicPr>
          <p:cNvPr id="9" name="Afbeelding 8">
            <a:extLst>
              <a:ext uri="{FF2B5EF4-FFF2-40B4-BE49-F238E27FC236}">
                <a16:creationId xmlns:a16="http://schemas.microsoft.com/office/drawing/2014/main" id="{E32A7044-E654-F77F-4CC6-3653E4F2A16E}"/>
              </a:ext>
            </a:extLst>
          </p:cNvPr>
          <p:cNvPicPr>
            <a:picLocks noChangeAspect="1"/>
          </p:cNvPicPr>
          <p:nvPr/>
        </p:nvPicPr>
        <p:blipFill>
          <a:blip r:embed="rId11"/>
          <a:srcRect l="-1" t="77772" r="1217" b="5397"/>
          <a:stretch/>
        </p:blipFill>
        <p:spPr>
          <a:xfrm>
            <a:off x="5052587" y="4439345"/>
            <a:ext cx="3964378" cy="256310"/>
          </a:xfrm>
          <a:prstGeom prst="rect">
            <a:avLst/>
          </a:prstGeom>
        </p:spPr>
      </p:pic>
    </p:spTree>
    <p:extLst>
      <p:ext uri="{BB962C8B-B14F-4D97-AF65-F5344CB8AC3E}">
        <p14:creationId xmlns:p14="http://schemas.microsoft.com/office/powerpoint/2010/main" val="1301312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8.7</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Robotic Control Theory with Computer Vision. The student is able design, implement, and evaluate control algorithms, while implementing computer vision techniques for perception in order to address the business objective.</a:t>
            </a:r>
            <a:endParaRPr lang="en-US">
              <a:solidFill>
                <a:schemeClr val="bg1"/>
              </a:solidFill>
            </a:endParaRP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30AF2FFA-6A5B-C583-D13C-F7430C8CA1EB}"/>
              </a:ext>
            </a:extLst>
          </p:cNvPr>
          <p:cNvGraphicFramePr>
            <a:graphicFrameLocks noGrp="1"/>
          </p:cNvGraphicFramePr>
          <p:nvPr>
            <p:extLst>
              <p:ext uri="{D42A27DB-BD31-4B8C-83A1-F6EECF244321}">
                <p14:modId xmlns:p14="http://schemas.microsoft.com/office/powerpoint/2010/main" val="3111307051"/>
              </p:ext>
            </p:extLst>
          </p:nvPr>
        </p:nvGraphicFramePr>
        <p:xfrm>
          <a:off x="0" y="1066647"/>
          <a:ext cx="9143996" cy="4100897"/>
        </p:xfrm>
        <a:graphic>
          <a:graphicData uri="http://schemas.openxmlformats.org/drawingml/2006/table">
            <a:tbl>
              <a:tblPr bandRow="1">
                <a:tableStyleId>{764D4AE7-FFBC-431D-9275-528F30A785D3}</a:tableStyleId>
              </a:tblPr>
              <a:tblGrid>
                <a:gridCol w="1280334">
                  <a:extLst>
                    <a:ext uri="{9D8B030D-6E8A-4147-A177-3AD203B41FA5}">
                      <a16:colId xmlns:a16="http://schemas.microsoft.com/office/drawing/2014/main" val="3039578304"/>
                    </a:ext>
                  </a:extLst>
                </a:gridCol>
                <a:gridCol w="1473159">
                  <a:extLst>
                    <a:ext uri="{9D8B030D-6E8A-4147-A177-3AD203B41FA5}">
                      <a16:colId xmlns:a16="http://schemas.microsoft.com/office/drawing/2014/main" val="3343532932"/>
                    </a:ext>
                  </a:extLst>
                </a:gridCol>
                <a:gridCol w="1480872">
                  <a:extLst>
                    <a:ext uri="{9D8B030D-6E8A-4147-A177-3AD203B41FA5}">
                      <a16:colId xmlns:a16="http://schemas.microsoft.com/office/drawing/2014/main" val="1712028060"/>
                    </a:ext>
                  </a:extLst>
                </a:gridCol>
                <a:gridCol w="1642841">
                  <a:extLst>
                    <a:ext uri="{9D8B030D-6E8A-4147-A177-3AD203B41FA5}">
                      <a16:colId xmlns:a16="http://schemas.microsoft.com/office/drawing/2014/main" val="646264577"/>
                    </a:ext>
                  </a:extLst>
                </a:gridCol>
                <a:gridCol w="1631660">
                  <a:extLst>
                    <a:ext uri="{9D8B030D-6E8A-4147-A177-3AD203B41FA5}">
                      <a16:colId xmlns:a16="http://schemas.microsoft.com/office/drawing/2014/main" val="2710874893"/>
                    </a:ext>
                  </a:extLst>
                </a:gridCol>
                <a:gridCol w="1635130">
                  <a:extLst>
                    <a:ext uri="{9D8B030D-6E8A-4147-A177-3AD203B41FA5}">
                      <a16:colId xmlns:a16="http://schemas.microsoft.com/office/drawing/2014/main" val="2839032050"/>
                    </a:ext>
                  </a:extLst>
                </a:gridCol>
              </a:tblGrid>
              <a:tr h="193074">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2262412334"/>
                  </a:ext>
                </a:extLst>
              </a:tr>
              <a:tr h="1467364">
                <a:tc>
                  <a:txBody>
                    <a:bodyPr/>
                    <a:lstStyle/>
                    <a:p>
                      <a:pPr algn="l" rtl="0" fontAlgn="t"/>
                      <a:r>
                        <a:rPr lang="en-US" sz="900" b="0" i="0" u="none" strike="noStrike" dirty="0">
                          <a:solidFill>
                            <a:srgbClr val="000000"/>
                          </a:solidFill>
                          <a:effectLst/>
                          <a:latin typeface="Calibri"/>
                        </a:rPr>
                        <a:t>Student submitted a complete learning log, work log and self-assessment rubric. Clear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identifies relevant environmental input required for situational awareness. Selects and uses appropriate frameworks  for the chosen control algorithm.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set up a robotic simulation environment, send commands to a simulated robot, and receive sensor data for processing and situational awareness.</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create a controller using traditional control theory. The controller must be able to control a robotic manipulator as described in the creative brief. The controller can use co-ordinates as input. A GIF of the working model is presented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integrate a computer vision pipeline into the robotic controller to determine the required co-ordinates according to the requirements in the creative brief.  An animation of the working model is presented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a:t>
                      </a:r>
                      <a:r>
                        <a:rPr lang="en-US" sz="900" b="0" i="0" u="none" strike="noStrike" err="1">
                          <a:solidFill>
                            <a:srgbClr val="000000"/>
                          </a:solidFill>
                          <a:effectLst/>
                          <a:latin typeface="Calibri"/>
                        </a:rPr>
                        <a:t>quanitfy</a:t>
                      </a:r>
                      <a:r>
                        <a:rPr lang="en-US" sz="900" b="0" i="0" u="none" strike="noStrike" dirty="0">
                          <a:solidFill>
                            <a:srgbClr val="000000"/>
                          </a:solidFill>
                          <a:effectLst/>
                          <a:latin typeface="Calibri"/>
                        </a:rPr>
                        <a:t> the performance of the model according to appropriate performance criteria. The robot controller can respond to different situational conditions using formal logic.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3544025366"/>
                  </a:ext>
                </a:extLst>
              </a:tr>
              <a:tr h="2440459">
                <a:tc>
                  <a:txBody>
                    <a:bodyPr/>
                    <a:lstStyle/>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4182321123"/>
                  </a:ext>
                </a:extLst>
              </a:tr>
            </a:tbl>
          </a:graphicData>
        </a:graphic>
      </p:graphicFrame>
    </p:spTree>
    <p:extLst>
      <p:ext uri="{BB962C8B-B14F-4D97-AF65-F5344CB8AC3E}">
        <p14:creationId xmlns:p14="http://schemas.microsoft.com/office/powerpoint/2010/main" val="3064996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8</a:t>
            </a:r>
            <a:endParaRPr lang="en-US" dirty="0"/>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396" name="Google Shape;396;p42"/>
          <p:cNvSpPr txBox="1">
            <a:spLocks noGrp="1"/>
          </p:cNvSpPr>
          <p:nvPr>
            <p:ph type="title" idx="3"/>
          </p:nvPr>
        </p:nvSpPr>
        <p:spPr>
          <a:xfrm>
            <a:off x="2049461" y="0"/>
            <a:ext cx="5734089" cy="576000"/>
          </a:xfrm>
          <a:prstGeom prst="rect">
            <a:avLst/>
          </a:prstGeom>
        </p:spPr>
        <p:txBody>
          <a:bodyPr spcFirstLastPara="1" wrap="square" lIns="91425" tIns="91425" rIns="91425" bIns="91425" anchor="ctr" anchorCtr="0">
            <a:noAutofit/>
          </a:bodyPr>
          <a:lstStyle/>
          <a:p>
            <a:r>
              <a:rPr lang="en-US" b="1" i="0" dirty="0">
                <a:solidFill>
                  <a:schemeClr val="bg1"/>
                </a:solidFill>
                <a:cs typeface="Calibri"/>
              </a:rPr>
              <a:t>The student can apply modelling techniques including Machine Learning and AI to create value for individuals, organizations and domains.</a:t>
            </a:r>
            <a:endParaRPr lang="en-US" dirty="0">
              <a:solidFill>
                <a:schemeClr val="bg1"/>
              </a:solidFill>
              <a:cs typeface="Calibri"/>
            </a:endParaRPr>
          </a:p>
        </p:txBody>
      </p:sp>
      <p:sp>
        <p:nvSpPr>
          <p:cNvPr id="397" name="Google Shape;397;p42"/>
          <p:cNvSpPr txBox="1">
            <a:spLocks noGrp="1"/>
          </p:cNvSpPr>
          <p:nvPr>
            <p:ph type="title" idx="4"/>
          </p:nvPr>
        </p:nvSpPr>
        <p:spPr>
          <a:xfrm>
            <a:off x="0" y="576000"/>
            <a:ext cx="90795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8.8</a:t>
            </a:r>
          </a:p>
        </p:txBody>
      </p:sp>
      <p:sp>
        <p:nvSpPr>
          <p:cNvPr id="398" name="Google Shape;398;p42"/>
          <p:cNvSpPr txBox="1">
            <a:spLocks noGrp="1"/>
          </p:cNvSpPr>
          <p:nvPr>
            <p:ph type="title" idx="5"/>
          </p:nvPr>
        </p:nvSpPr>
        <p:spPr>
          <a:xfrm>
            <a:off x="718551" y="576000"/>
            <a:ext cx="8500530" cy="493800"/>
          </a:xfrm>
          <a:prstGeom prst="rect">
            <a:avLst/>
          </a:prstGeom>
        </p:spPr>
        <p:txBody>
          <a:bodyPr spcFirstLastPara="1" wrap="square" lIns="91425" tIns="91425" rIns="91425" bIns="91425" anchor="ctr" anchorCtr="0">
            <a:noAutofit/>
          </a:bodyPr>
          <a:lstStyle/>
          <a:p>
            <a:r>
              <a:rPr lang="en-US" b="1" i="0" dirty="0"/>
              <a:t>Reinforcement Learning. The student is able design, implement, and evaluate Reinforcement </a:t>
            </a:r>
            <a:r>
              <a:rPr lang="en-US" b="1" i="0" dirty="0" err="1"/>
              <a:t>Learing</a:t>
            </a:r>
            <a:r>
              <a:rPr lang="en-US" b="1" i="0" dirty="0"/>
              <a:t> algorithms in order to address the business objective.</a:t>
            </a:r>
            <a:endParaRPr lang="en-US"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sz="900" dirty="0"/>
              <a:t>Modelling</a:t>
            </a:r>
          </a:p>
        </p:txBody>
      </p:sp>
      <p:graphicFrame>
        <p:nvGraphicFramePr>
          <p:cNvPr id="3" name="Table 2">
            <a:extLst>
              <a:ext uri="{FF2B5EF4-FFF2-40B4-BE49-F238E27FC236}">
                <a16:creationId xmlns:a16="http://schemas.microsoft.com/office/drawing/2014/main" id="{84630EE3-67CC-D2BA-F032-D7B8DC1992D6}"/>
              </a:ext>
            </a:extLst>
          </p:cNvPr>
          <p:cNvGraphicFramePr>
            <a:graphicFrameLocks noGrp="1"/>
          </p:cNvGraphicFramePr>
          <p:nvPr>
            <p:extLst>
              <p:ext uri="{D42A27DB-BD31-4B8C-83A1-F6EECF244321}">
                <p14:modId xmlns:p14="http://schemas.microsoft.com/office/powerpoint/2010/main" val="2527638308"/>
              </p:ext>
            </p:extLst>
          </p:nvPr>
        </p:nvGraphicFramePr>
        <p:xfrm>
          <a:off x="0" y="1066545"/>
          <a:ext cx="9139897" cy="4356320"/>
        </p:xfrm>
        <a:graphic>
          <a:graphicData uri="http://schemas.openxmlformats.org/drawingml/2006/table">
            <a:tbl>
              <a:tblPr bandRow="1">
                <a:tableStyleId>{764D4AE7-FFBC-431D-9275-528F30A785D3}</a:tableStyleId>
              </a:tblPr>
              <a:tblGrid>
                <a:gridCol w="1518600">
                  <a:extLst>
                    <a:ext uri="{9D8B030D-6E8A-4147-A177-3AD203B41FA5}">
                      <a16:colId xmlns:a16="http://schemas.microsoft.com/office/drawing/2014/main" val="108582691"/>
                    </a:ext>
                  </a:extLst>
                </a:gridCol>
                <a:gridCol w="1509168">
                  <a:extLst>
                    <a:ext uri="{9D8B030D-6E8A-4147-A177-3AD203B41FA5}">
                      <a16:colId xmlns:a16="http://schemas.microsoft.com/office/drawing/2014/main" val="1813938278"/>
                    </a:ext>
                  </a:extLst>
                </a:gridCol>
                <a:gridCol w="1556329">
                  <a:extLst>
                    <a:ext uri="{9D8B030D-6E8A-4147-A177-3AD203B41FA5}">
                      <a16:colId xmlns:a16="http://schemas.microsoft.com/office/drawing/2014/main" val="3191441904"/>
                    </a:ext>
                  </a:extLst>
                </a:gridCol>
                <a:gridCol w="1518600">
                  <a:extLst>
                    <a:ext uri="{9D8B030D-6E8A-4147-A177-3AD203B41FA5}">
                      <a16:colId xmlns:a16="http://schemas.microsoft.com/office/drawing/2014/main" val="2958722118"/>
                    </a:ext>
                  </a:extLst>
                </a:gridCol>
                <a:gridCol w="1518600">
                  <a:extLst>
                    <a:ext uri="{9D8B030D-6E8A-4147-A177-3AD203B41FA5}">
                      <a16:colId xmlns:a16="http://schemas.microsoft.com/office/drawing/2014/main" val="3405998537"/>
                    </a:ext>
                  </a:extLst>
                </a:gridCol>
                <a:gridCol w="1518600">
                  <a:extLst>
                    <a:ext uri="{9D8B030D-6E8A-4147-A177-3AD203B41FA5}">
                      <a16:colId xmlns:a16="http://schemas.microsoft.com/office/drawing/2014/main" val="922014598"/>
                    </a:ext>
                  </a:extLst>
                </a:gridCol>
              </a:tblGrid>
              <a:tr h="197089">
                <a:tc>
                  <a:txBody>
                    <a:bodyPr/>
                    <a:lstStyle/>
                    <a:p>
                      <a:pPr algn="ctr" fontAlgn="ctr"/>
                      <a:r>
                        <a:rPr lang="en-US" sz="900" b="1" i="0" u="none" strike="noStrike" dirty="0">
                          <a:solidFill>
                            <a:srgbClr val="000000"/>
                          </a:solidFill>
                          <a:effectLst/>
                          <a:latin typeface="Calibri"/>
                        </a:rPr>
                        <a:t>pre-requisites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A: 2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B: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C: 4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D: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ctr" fontAlgn="ctr"/>
                      <a:r>
                        <a:rPr lang="en-US" sz="900" b="1" i="0" u="none" strike="noStrike" dirty="0">
                          <a:solidFill>
                            <a:srgbClr val="000000"/>
                          </a:solidFill>
                          <a:effectLst/>
                          <a:latin typeface="Calibri"/>
                        </a:rPr>
                        <a:t>E: 3 points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4274762018"/>
                  </a:ext>
                </a:extLst>
              </a:tr>
              <a:tr h="2183747">
                <a:tc>
                  <a:txBody>
                    <a:bodyPr/>
                    <a:lstStyle/>
                    <a:p>
                      <a:pPr algn="l" rtl="0" fontAlgn="t"/>
                      <a:r>
                        <a:rPr lang="en-US" sz="900" b="0" i="0" u="none" strike="noStrike" dirty="0">
                          <a:solidFill>
                            <a:srgbClr val="000000"/>
                          </a:solidFill>
                          <a:effectLst/>
                          <a:latin typeface="Calibri"/>
                        </a:rPr>
                        <a:t>Student submitted a complete learning log, work log and self-assessment rubric. Clear individual contribution to this ILO is documented in the learning log. Student presented their findings during the final block presentation.</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2CD"/>
                    </a:solidFill>
                  </a:tcPr>
                </a:tc>
                <a:tc>
                  <a:txBody>
                    <a:bodyPr/>
                    <a:lstStyle/>
                    <a:p>
                      <a:pPr algn="l" fontAlgn="t"/>
                      <a:r>
                        <a:rPr lang="en-US" sz="900" b="0" i="0" u="none" strike="noStrike" dirty="0">
                          <a:solidFill>
                            <a:srgbClr val="000000"/>
                          </a:solidFill>
                          <a:effectLst/>
                          <a:latin typeface="Calibri"/>
                        </a:rPr>
                        <a:t>The student identifies relevant environmental input required for reinforcement learning. Selects </a:t>
                      </a:r>
                      <a:r>
                        <a:rPr lang="en-US" sz="900" b="0" i="0" u="none" strike="noStrike" dirty="0" err="1">
                          <a:solidFill>
                            <a:srgbClr val="000000"/>
                          </a:solidFill>
                          <a:effectLst/>
                          <a:latin typeface="Calibri"/>
                        </a:rPr>
                        <a:t>approriate</a:t>
                      </a:r>
                      <a:r>
                        <a:rPr lang="en-US" sz="900" b="0" i="0" u="none" strike="noStrike" dirty="0">
                          <a:solidFill>
                            <a:srgbClr val="000000"/>
                          </a:solidFill>
                          <a:effectLst/>
                          <a:latin typeface="Calibri"/>
                        </a:rPr>
                        <a:t> frameworks for the chosen reinforcement learning algorithms. Instructions for environment setup, including a list of libraries used are contained in a README.md file on GitHub.</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create a custom reinforcement learning gym environment wrapper for the robotic simulation package according to the standard gym framework. The student demonstrates the ability to train a single reinforcement learning model to complete the robotics task described in the creative brief and test it against appropriate performance criteria. The model uses object co-ordinates as input.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demonstrates the ability to train and compare the performance of different reinforcement learning models, hyperparameters and reward functions in completing the task successfully. Model hyperparameters are documented in a README.md on GitHub. Performance during the training process as well as the end product is documented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tc>
                  <a:txBody>
                    <a:bodyPr/>
                    <a:lstStyle/>
                    <a:p>
                      <a:pPr algn="l" fontAlgn="t"/>
                      <a:r>
                        <a:rPr lang="en-US" sz="900" b="0" i="0" u="none" strike="noStrike" dirty="0">
                          <a:solidFill>
                            <a:srgbClr val="000000"/>
                          </a:solidFill>
                          <a:effectLst/>
                          <a:latin typeface="Calibri"/>
                        </a:rPr>
                        <a:t>The student demonstrates the ability to complete the task by integrating a computer vision pipeline in the reinforcement learning controller. All inputs used are realistic and appropriate for the task being addressed. The student demonstrates the ability to use an </a:t>
                      </a:r>
                      <a:r>
                        <a:rPr lang="en-US" sz="900" b="0" i="0" u="none" strike="noStrike" dirty="0" err="1">
                          <a:solidFill>
                            <a:srgbClr val="000000"/>
                          </a:solidFill>
                          <a:effectLst/>
                          <a:latin typeface="Calibri"/>
                        </a:rPr>
                        <a:t>MLOps</a:t>
                      </a:r>
                      <a:r>
                        <a:rPr lang="en-US" sz="900" b="0" i="0" u="none" strike="noStrike" dirty="0">
                          <a:solidFill>
                            <a:srgbClr val="000000"/>
                          </a:solidFill>
                          <a:effectLst/>
                          <a:latin typeface="Calibri"/>
                        </a:rPr>
                        <a:t> tool to track the training process and hyperparameter search.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l" fontAlgn="t"/>
                      <a:r>
                        <a:rPr lang="en-US" sz="900" b="0" i="0" u="none" strike="noStrike" dirty="0">
                          <a:solidFill>
                            <a:srgbClr val="000000"/>
                          </a:solidFill>
                          <a:effectLst/>
                          <a:latin typeface="Calibri"/>
                        </a:rPr>
                        <a:t>The student trains and tests multiple computer vision reinforcement learning models. Detailed and critical </a:t>
                      </a:r>
                      <a:r>
                        <a:rPr lang="en-US" sz="900" b="0" i="0" u="none" strike="noStrike" dirty="0" err="1">
                          <a:solidFill>
                            <a:srgbClr val="000000"/>
                          </a:solidFill>
                          <a:effectLst/>
                          <a:latin typeface="Calibri"/>
                        </a:rPr>
                        <a:t>perfomance</a:t>
                      </a:r>
                      <a:r>
                        <a:rPr lang="en-US" sz="900" b="0" i="0" u="none" strike="noStrike" dirty="0">
                          <a:solidFill>
                            <a:srgbClr val="000000"/>
                          </a:solidFill>
                          <a:effectLst/>
                          <a:latin typeface="Calibri"/>
                        </a:rPr>
                        <a:t> comparisons are made between reinforcement learning models and traditional control theory. Suggestions for model improvement, real-world implementation, knowledge acquisition and decision-making are made. The entire code-base is well documented in a README.md file on GitHub.  </a:t>
                      </a:r>
                    </a:p>
                  </a:txBody>
                  <a:tcPr marL="9525" marR="9525" marT="9525">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1CC"/>
                    </a:solidFill>
                  </a:tcPr>
                </a:tc>
                <a:extLst>
                  <a:ext uri="{0D108BD9-81ED-4DB2-BD59-A6C34878D82A}">
                    <a16:rowId xmlns:a16="http://schemas.microsoft.com/office/drawing/2014/main" val="1605308527"/>
                  </a:ext>
                </a:extLst>
              </a:tr>
              <a:tr h="1710738">
                <a:tc>
                  <a:txBody>
                    <a:bodyPr/>
                    <a:lstStyle/>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EF2CD"/>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Wrapper </a:t>
                      </a:r>
                      <a:r>
                        <a:rPr lang="en-US" sz="900" b="0" i="0" u="none" strike="noStrike" dirty="0">
                          <a:solidFill>
                            <a:srgbClr val="000000"/>
                          </a:solidFill>
                          <a:effectLst/>
                          <a:latin typeface="Calibri"/>
                          <a:hlinkClick r:id="rId3"/>
                        </a:rPr>
                        <a:t>https://github.com/JeremyvanGorp232189/robotics_jeremy/blob/fbddc0fe88bf56201533aff14cc7afe2629cbd62/ot2_gym_wrapper.py</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r>
                        <a:rPr lang="en-US" sz="900" b="0" i="0" u="none" strike="noStrike" dirty="0">
                          <a:solidFill>
                            <a:srgbClr val="000000"/>
                          </a:solidFill>
                          <a:effectLst/>
                          <a:latin typeface="Calibri"/>
                        </a:rPr>
                        <a:t>Group work: </a:t>
                      </a:r>
                      <a:r>
                        <a:rPr lang="en-US" sz="900" b="0" i="0" u="none" strike="noStrike" dirty="0">
                          <a:solidFill>
                            <a:srgbClr val="000000"/>
                          </a:solidFill>
                          <a:effectLst/>
                          <a:latin typeface="Calibri"/>
                          <a:hlinkClick r:id="rId4"/>
                        </a:rPr>
                        <a:t>https://github.com/JeremyvanGorp232189/robotics_jeremy/blob/fbddc0fe88bf56201533aff14cc7afe2629cbd62/model%20(1).zip</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a:t>
                      </a:r>
                    </a:p>
                    <a:p>
                      <a:pPr lvl="0" algn="l">
                        <a:buNone/>
                      </a:pPr>
                      <a:endParaRPr lang="en-US" sz="900" b="0" i="0" u="none" strike="noStrike" dirty="0">
                        <a:solidFill>
                          <a:srgbClr val="000000"/>
                        </a:solidFill>
                        <a:effectLst/>
                        <a:latin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dirty="0">
                          <a:solidFill>
                            <a:srgbClr val="000000"/>
                          </a:solidFill>
                          <a:effectLst/>
                          <a:latin typeface="Calibri"/>
                        </a:rPr>
                        <a:t>Group work: </a:t>
                      </a:r>
                      <a:r>
                        <a:rPr lang="en-US" sz="900" b="0" i="0" u="none" strike="noStrike" dirty="0">
                          <a:solidFill>
                            <a:srgbClr val="000000"/>
                          </a:solidFill>
                          <a:effectLst/>
                          <a:latin typeface="Calibri"/>
                          <a:hlinkClick r:id="rId4"/>
                        </a:rPr>
                        <a:t>https://github.com/JeremyvanGorp232189/robotics_jeremy/blob/fbddc0fe88bf56201533aff14cc7afe2629cbd62/model%20(1).zip</a:t>
                      </a: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p>
                      <a:pPr lvl="0" algn="l">
                        <a:buNone/>
                      </a:pPr>
                      <a:endParaRPr lang="en-US" sz="900" b="0" i="0" u="none" strike="noStrike" dirty="0">
                        <a:solidFill>
                          <a:srgbClr val="000000"/>
                        </a:solidFill>
                        <a:effectLst/>
                        <a:latin typeface="Calibri"/>
                      </a:endParaRP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tc>
                  <a:txBody>
                    <a:bodyPr/>
                    <a:lstStyle/>
                    <a:p>
                      <a:pPr lvl="0" algn="l">
                        <a:buNone/>
                      </a:pPr>
                      <a:r>
                        <a:rPr lang="en-US" sz="900" b="0" i="0" u="none" strike="noStrike" dirty="0">
                          <a:solidFill>
                            <a:srgbClr val="000000"/>
                          </a:solidFill>
                          <a:effectLst/>
                          <a:latin typeface="Calibri"/>
                        </a:rPr>
                        <a:t>Not finished</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7C7AC"/>
                    </a:solidFill>
                  </a:tcPr>
                </a:tc>
                <a:tc>
                  <a:txBody>
                    <a:bodyPr/>
                    <a:lstStyle/>
                    <a:p>
                      <a:pPr lvl="0" algn="l">
                        <a:buNone/>
                      </a:pPr>
                      <a:r>
                        <a:rPr lang="en-US" sz="900" b="0" i="0" u="none" strike="noStrike" dirty="0">
                          <a:solidFill>
                            <a:srgbClr val="000000"/>
                          </a:solidFill>
                          <a:effectLst/>
                          <a:latin typeface="Calibri"/>
                        </a:rPr>
                        <a:t>Not finished </a:t>
                      </a:r>
                    </a:p>
                  </a:txBody>
                  <a:tcPr marL="9524" marR="9524" marT="9524">
                    <a:lnL w="6350">
                      <a:solidFill>
                        <a:srgbClr val="000000"/>
                      </a:solidFill>
                    </a:lnL>
                    <a:lnR w="6350">
                      <a:solidFill>
                        <a:srgbClr val="000000"/>
                      </a:solidFill>
                    </a:lnR>
                    <a:lnT w="6350">
                      <a:solidFill>
                        <a:srgbClr val="000000"/>
                      </a:solidFill>
                    </a:lnT>
                    <a:lnB w="6350">
                      <a:solidFill>
                        <a:srgbClr val="000000"/>
                      </a:solidFill>
                    </a:lnB>
                    <a:solidFill>
                      <a:srgbClr val="FFE1CC"/>
                    </a:solidFill>
                  </a:tcPr>
                </a:tc>
                <a:extLst>
                  <a:ext uri="{0D108BD9-81ED-4DB2-BD59-A6C34878D82A}">
                    <a16:rowId xmlns:a16="http://schemas.microsoft.com/office/drawing/2014/main" val="2862274762"/>
                  </a:ext>
                </a:extLst>
              </a:tr>
            </a:tbl>
          </a:graphicData>
        </a:graphic>
      </p:graphicFrame>
    </p:spTree>
    <p:extLst>
      <p:ext uri="{BB962C8B-B14F-4D97-AF65-F5344CB8AC3E}">
        <p14:creationId xmlns:p14="http://schemas.microsoft.com/office/powerpoint/2010/main" val="1748977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
            </a:r>
            <a:r>
              <a:rPr lang="en-NL" err="1"/>
              <a:t>edal</a:t>
            </a:r>
            <a:r>
              <a:rPr lang="en-NL"/>
              <a:t> Challenges</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Going the extra mile!</a:t>
            </a:r>
            <a:endParaRPr/>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4294967295"/>
          </p:nvPr>
        </p:nvSpPr>
        <p:spPr>
          <a:xfrm>
            <a:off x="63194" y="1152000"/>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a:solidFill>
                <a:schemeClr val="lt1"/>
              </a:solidFill>
            </a:endParaRPr>
          </a:p>
          <a:p>
            <a:pPr marL="0" lvl="0" indent="0" algn="l" rtl="0">
              <a:lnSpc>
                <a:spcPct val="115000"/>
              </a:lnSpc>
              <a:spcBef>
                <a:spcPts val="0"/>
              </a:spcBef>
              <a:spcAft>
                <a:spcPts val="0"/>
              </a:spcAft>
              <a:buNone/>
            </a:pPr>
            <a:endParaRPr sz="700" i="1">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a:t>
            </a:r>
            <a:r>
              <a:rPr lang="en-NL" err="1"/>
              <a:t>ut</a:t>
            </a:r>
            <a:r>
              <a:rPr lang="en-NL"/>
              <a:t> your evidence down here to receive a medal!</a:t>
            </a:r>
            <a:endParaRPr lang="en-GB"/>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Going the extra mile!</a:t>
            </a:r>
            <a:endParaRPr lang="en-GB"/>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a:t>Medal Challenges</a:t>
            </a:r>
            <a:endParaRPr lang="en-US"/>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NL" sz="6000"/>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a:solidFill>
                  <a:srgbClr val="999999"/>
                </a:solidFill>
                <a:latin typeface="Roboto"/>
                <a:ea typeface="Roboto"/>
                <a:cs typeface="Roboto"/>
                <a:sym typeface="Roboto"/>
              </a:rPr>
              <a:t>D</a:t>
            </a:r>
            <a:endParaRPr sz="40000">
              <a:solidFill>
                <a:srgbClr val="999999"/>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8238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a:t>
            </a:r>
            <a:endParaRPr b="0" i="1"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Make sure that the work aligns with the project expectations to avoid missing key points. Additionally, ensure that your work is well-documented, clearly structured, and meets the outlined rubric criteria. Consider breaking tasks into smaller milestones to stay organized and on track.</a:t>
            </a:r>
            <a:endParaRPr dirty="0"/>
          </a:p>
          <a:p>
            <a:pPr marL="0" lvl="0" indent="0" algn="just" rtl="0">
              <a:spcBef>
                <a:spcPts val="800"/>
              </a:spcBef>
              <a:spcAft>
                <a:spcPts val="0"/>
              </a:spcAft>
              <a:buNone/>
            </a:pPr>
            <a:r>
              <a:rPr lang="en" sz="1400" b="1" dirty="0"/>
              <a:t>My interpretation / key takeaways</a:t>
            </a:r>
            <a:endParaRPr sz="1400" b="1" dirty="0"/>
          </a:p>
          <a:p>
            <a:pPr marL="0" lvl="0" indent="0" algn="just" rtl="0">
              <a:spcBef>
                <a:spcPts val="800"/>
              </a:spcBef>
              <a:spcAft>
                <a:spcPts val="800"/>
              </a:spcAft>
              <a:buNone/>
            </a:pPr>
            <a:r>
              <a:rPr lang="en-GB" dirty="0"/>
              <a:t>Sometimes during the block, it’s necessary to cut losses and focus on progress, even if it means retaking certain tasks in the next block. However, the goal is to stay ahead of the workload by managing time effectively and planning ahead. If I encounter challenges or uncertainty, I will proactively ask for help to ensure I stay aligned with the project expectations.</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My most difficult challenges this block</a:t>
            </a:r>
            <a:endParaRPr sz="1400" b="1"/>
          </a:p>
          <a:p>
            <a:pPr marL="0" lvl="0" indent="0" algn="just" rtl="0">
              <a:spcBef>
                <a:spcPts val="800"/>
              </a:spcBef>
              <a:spcAft>
                <a:spcPts val="0"/>
              </a:spcAft>
              <a:buNone/>
            </a:pPr>
            <a:r>
              <a:rPr lang="en"/>
              <a:t>...</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The most important lessons I learned</a:t>
            </a:r>
            <a:endParaRPr sz="1400" b="1"/>
          </a:p>
          <a:p>
            <a:pPr marL="0" lvl="0" indent="0" algn="just" rtl="0">
              <a:spcBef>
                <a:spcPts val="800"/>
              </a:spcBef>
              <a:spcAft>
                <a:spcPts val="800"/>
              </a:spcAft>
              <a:buNone/>
            </a:pPr>
            <a:r>
              <a:rPr lang="en"/>
              <a:t>...</a:t>
            </a:r>
            <a:endParaRPr/>
          </a:p>
        </p:txBody>
      </p:sp>
      <p:sp>
        <p:nvSpPr>
          <p:cNvPr id="508" name="Google Shape;508;p53"/>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5" name="Google Shape;515;p54"/>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a:t>
            </a:r>
            <a:endParaRPr/>
          </a:p>
          <a:p>
            <a:pPr marL="0" lvl="0" indent="0" algn="just" rtl="0">
              <a:spcBef>
                <a:spcPts val="800"/>
              </a:spcBef>
              <a:spcAft>
                <a:spcPts val="0"/>
              </a:spcAft>
              <a:buNone/>
            </a:pPr>
            <a:endParaRPr/>
          </a:p>
          <a:p>
            <a:pPr marL="0" lvl="0" indent="0" algn="just" rtl="0">
              <a:spcBef>
                <a:spcPts val="800"/>
              </a:spcBef>
              <a:spcAft>
                <a:spcPts val="0"/>
              </a:spcAft>
              <a:buNone/>
            </a:pPr>
            <a:r>
              <a:rPr lang="en" sz="1400" b="1"/>
              <a:t>How I plan to improve next block</a:t>
            </a:r>
            <a:endParaRPr sz="1400" b="1"/>
          </a:p>
          <a:p>
            <a:pPr marL="0" lvl="0" indent="0" algn="just" rtl="0">
              <a:spcBef>
                <a:spcPts val="800"/>
              </a:spcBef>
              <a:spcAft>
                <a:spcPts val="800"/>
              </a:spcAft>
              <a:buNone/>
            </a:pPr>
            <a:r>
              <a:rPr lang="en"/>
              <a:t>...</a:t>
            </a:r>
            <a:endParaRPr/>
          </a:p>
        </p:txBody>
      </p:sp>
      <p:sp>
        <p:nvSpPr>
          <p:cNvPr id="518" name="Google Shape;518;p54"/>
          <p:cNvSpPr txBox="1"/>
          <p:nvPr/>
        </p:nvSpPr>
        <p:spPr>
          <a:xfrm>
            <a:off x="7933066" y="749712"/>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Roboto"/>
                <a:ea typeface="Roboto"/>
                <a:cs typeface="Roboto"/>
                <a:sym typeface="Roboto"/>
              </a:rPr>
              <a:t>x.x</a:t>
            </a:r>
            <a:endParaRPr sz="3600" b="1">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What I learned last block -													     Previous block’s grade</a:t>
            </a:r>
            <a:endParaRPr dirty="0"/>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I learned about scientific writing and using data from polls to </a:t>
            </a:r>
            <a:r>
              <a:rPr lang="en-GB" dirty="0" err="1"/>
              <a:t>analyze</a:t>
            </a:r>
            <a:r>
              <a:rPr lang="en-GB" dirty="0"/>
              <a:t> both qualitative and quantitative aspects. I also gained experience in structuring research papers effectively, understanding the importance of critical analysis, and incorporating reliable sources to support arguments. Additionally, I improved my skills in data visualization, presenting findings clearly and concisely to different audiences.</a:t>
            </a:r>
            <a:endParaRPr dirty="0"/>
          </a:p>
          <a:p>
            <a:pPr marL="0" lvl="0" indent="0" algn="just" rtl="0">
              <a:spcBef>
                <a:spcPts val="800"/>
              </a:spcBef>
              <a:spcAft>
                <a:spcPts val="0"/>
              </a:spcAft>
              <a:buNone/>
            </a:pPr>
            <a:r>
              <a:rPr lang="en" sz="1400" b="1" dirty="0"/>
              <a:t>My current level of progress</a:t>
            </a:r>
            <a:endParaRPr sz="1400" b="1" dirty="0"/>
          </a:p>
          <a:p>
            <a:pPr marL="0" lvl="0" indent="0" algn="l" rtl="0">
              <a:spcBef>
                <a:spcPts val="800"/>
              </a:spcBef>
              <a:spcAft>
                <a:spcPts val="800"/>
              </a:spcAft>
              <a:buNone/>
            </a:pPr>
            <a:r>
              <a:rPr lang="en-GB" dirty="0"/>
              <a:t>I now know how to structure a scientific paper and have gained more knowledge about cybersecurity. I also feel more comfortable in the field of data science, including applying machine learning techniques and working with larger datasets. Furthermore, I have improved my skills in Python and tools such as </a:t>
            </a:r>
            <a:r>
              <a:rPr lang="en-GB" dirty="0" err="1"/>
              <a:t>Jupyter</a:t>
            </a:r>
            <a:r>
              <a:rPr lang="en-GB" dirty="0"/>
              <a:t> Notebook and Power BI, which help me better communicate data insights. I feel more confident in my ability to solve complex problems by combining analytical thinking and practical skills.</a:t>
            </a:r>
            <a:endParaRPr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7" name="Google Shape;137;p17"/>
          <p:cNvSpPr txBox="1"/>
          <p:nvPr/>
        </p:nvSpPr>
        <p:spPr>
          <a:xfrm>
            <a:off x="6217920" y="3593592"/>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 b="1" dirty="0">
                <a:solidFill>
                  <a:srgbClr val="434343"/>
                </a:solidFill>
                <a:latin typeface="Roboto"/>
                <a:ea typeface="Roboto"/>
                <a:cs typeface="Roboto"/>
                <a:sym typeface="Roboto"/>
              </a:rPr>
              <a:t>Links</a:t>
            </a:r>
            <a:endParaRPr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en-GB" sz="1000" dirty="0">
                <a:solidFill>
                  <a:srgbClr val="434343"/>
                </a:solidFill>
                <a:latin typeface="Roboto"/>
                <a:ea typeface="Roboto"/>
                <a:cs typeface="Roboto"/>
                <a:sym typeface="Roboto"/>
                <a:hlinkClick r:id="rId3"/>
              </a:rPr>
              <a:t>https://github.com/BredaUniversityADSAI/2024-25a-fai2-adsai-JeremyvanGorp232189.git</a:t>
            </a:r>
            <a:endParaRPr lang="en" sz="1000" dirty="0">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endParaRPr sz="1000" dirty="0">
              <a:solidFill>
                <a:srgbClr val="434343"/>
              </a:solidFill>
              <a:latin typeface="Roboto"/>
              <a:ea typeface="Roboto"/>
              <a:cs typeface="Roboto"/>
              <a:sym typeface="Roboto"/>
            </a:endParaRPr>
          </a:p>
        </p:txBody>
      </p:sp>
      <p:sp>
        <p:nvSpPr>
          <p:cNvPr id="138" name="Google Shape;138;p17"/>
          <p:cNvSpPr txBox="1"/>
          <p:nvPr/>
        </p:nvSpPr>
        <p:spPr>
          <a:xfrm>
            <a:off x="7918704" y="6675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6.3</a:t>
            </a:r>
            <a:endParaRPr sz="3600" b="1"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60" y="776999"/>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GB" sz="700" b="1" dirty="0"/>
              <a:t>Professional Development Goals  </a:t>
            </a:r>
          </a:p>
          <a:p>
            <a:pPr marL="0" lvl="0" indent="0" algn="l" rtl="0">
              <a:spcBef>
                <a:spcPts val="800"/>
              </a:spcBef>
              <a:spcAft>
                <a:spcPts val="0"/>
              </a:spcAft>
              <a:buNone/>
            </a:pPr>
            <a:endParaRPr lang="en-GB" sz="700" b="1" dirty="0"/>
          </a:p>
          <a:p>
            <a:pPr marL="0" lvl="0" indent="0" algn="l" rtl="0">
              <a:spcBef>
                <a:spcPts val="800"/>
              </a:spcBef>
              <a:spcAft>
                <a:spcPts val="0"/>
              </a:spcAft>
              <a:buNone/>
            </a:pPr>
            <a:r>
              <a:rPr lang="en-GB" sz="700" dirty="0"/>
              <a:t>- </a:t>
            </a:r>
            <a:r>
              <a:rPr lang="en-GB" sz="700" b="1" dirty="0"/>
              <a:t>Specific</a:t>
            </a:r>
            <a:r>
              <a:rPr lang="en-GB" sz="700" dirty="0"/>
              <a:t>: I aim to enhance my understanding of U-Net segmentation by completing a course focused on building and optimizing models with image segmentation tasks.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Measurable</a:t>
            </a:r>
            <a:r>
              <a:rPr lang="en-GB" sz="700" dirty="0"/>
              <a:t>: I will dedicate 1-3 hours every weekend from Week 4 to Week 6, aiming to complete at least 75% of the course content by the end of Week 6.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Achievable</a:t>
            </a:r>
            <a:r>
              <a:rPr lang="en-GB" sz="700" dirty="0"/>
              <a:t>: This goal is realistic and achievable, as I can set aside 1-3 hours each weekend specifically for the course without disrupting my other commitments.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Relevant</a:t>
            </a:r>
            <a:r>
              <a:rPr lang="en-GB" sz="700" dirty="0"/>
              <a:t>: This goal aligns directly with my current work and learning objectives, as U-Net segmentation is a critical component of my projects and plays a key role in image analysis tasks.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Time-Bound</a:t>
            </a:r>
            <a:r>
              <a:rPr lang="en-GB" sz="700" dirty="0"/>
              <a:t>: The course will be completed within the four weeks spanning Week 3 to Week 6.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Evaluate</a:t>
            </a:r>
            <a:r>
              <a:rPr lang="en-GB" sz="700" dirty="0"/>
              <a:t>: I will monitor my progress on the worklog to ensure I complete at least 75% of the course content at week 6, while also assessing my understanding by applying the techniques in practical exercises.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dirty="0"/>
              <a:t>- </a:t>
            </a:r>
            <a:r>
              <a:rPr lang="en-GB" sz="700" b="1" dirty="0"/>
              <a:t>Readjust</a:t>
            </a:r>
            <a:r>
              <a:rPr lang="en-GB" sz="700" dirty="0"/>
              <a:t>: If I fall behind, I will dedicate an additional 1-2 hours during weekdays to catch up, ensuring consistent progress toward completing the goal. </a:t>
            </a:r>
            <a:endParaRPr sz="700"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extLst>
              <p:ext uri="{D42A27DB-BD31-4B8C-83A1-F6EECF244321}">
                <p14:modId xmlns:p14="http://schemas.microsoft.com/office/powerpoint/2010/main" val="2727034024"/>
              </p:ext>
            </p:extLst>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A7A5A9CB-266C-A987-01F1-613800A0216D}"/>
            </a:ext>
          </a:extLst>
        </p:cNvPr>
        <p:cNvGrpSpPr/>
        <p:nvPr/>
      </p:nvGrpSpPr>
      <p:grpSpPr>
        <a:xfrm>
          <a:off x="0" y="0"/>
          <a:ext cx="0" cy="0"/>
          <a:chOff x="0" y="0"/>
          <a:chExt cx="0" cy="0"/>
        </a:xfrm>
      </p:grpSpPr>
      <p:sp>
        <p:nvSpPr>
          <p:cNvPr id="143" name="Google Shape;143;p18">
            <a:extLst>
              <a:ext uri="{FF2B5EF4-FFF2-40B4-BE49-F238E27FC236}">
                <a16:creationId xmlns:a16="http://schemas.microsoft.com/office/drawing/2014/main" id="{0034D881-12A7-CA0F-E823-FE517206F8DC}"/>
              </a:ext>
            </a:extLst>
          </p:cNvPr>
          <p:cNvSpPr txBox="1">
            <a:spLocks noGrp="1"/>
          </p:cNvSpPr>
          <p:nvPr>
            <p:ph type="body" idx="3"/>
          </p:nvPr>
        </p:nvSpPr>
        <p:spPr>
          <a:xfrm>
            <a:off x="3108960" y="812959"/>
            <a:ext cx="5852100"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GB" sz="700" b="1" dirty="0"/>
              <a:t>Personal development goals  </a:t>
            </a:r>
          </a:p>
          <a:p>
            <a:pPr marL="0" lvl="0" indent="0" algn="l" rtl="0">
              <a:spcBef>
                <a:spcPts val="800"/>
              </a:spcBef>
              <a:spcAft>
                <a:spcPts val="0"/>
              </a:spcAft>
              <a:buNone/>
            </a:pPr>
            <a:endParaRPr lang="en-GB" sz="700" b="1" dirty="0"/>
          </a:p>
          <a:p>
            <a:pPr marL="0" lvl="0" indent="0" algn="l" rtl="0">
              <a:spcBef>
                <a:spcPts val="800"/>
              </a:spcBef>
              <a:spcAft>
                <a:spcPts val="0"/>
              </a:spcAft>
              <a:buNone/>
            </a:pPr>
            <a:r>
              <a:rPr lang="en-GB" sz="700" b="1" dirty="0"/>
              <a:t>Specific</a:t>
            </a:r>
            <a:r>
              <a:rPr lang="en-GB" sz="700" dirty="0"/>
              <a:t>: I will prepare for an ultra-marathon in September by maintaining a base mileage of 60-90 km per week, running 3-5 times per week consistently, primarily in the evenings.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Measurable</a:t>
            </a:r>
            <a:r>
              <a:rPr lang="en-GB" sz="700" dirty="0"/>
              <a:t>: I will track my weekly mileage using a fitness app to ensure I stay within the 60-90 km range. I will also monitor my pace, recovery, and overall progress using performance metrics.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Achievable</a:t>
            </a:r>
            <a:r>
              <a:rPr lang="en-GB" sz="700" dirty="0"/>
              <a:t>: This goal is realistic and achievable, as I am already accustomed to running regularly and have adjusted my schedule to dedicate time for these training sessions.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Relevant</a:t>
            </a:r>
            <a:r>
              <a:rPr lang="en-GB" sz="700" dirty="0"/>
              <a:t>: This training directly supports my goal of successfully completing an ultra-marathon in September by building a solid endurance foundation during this base-building phase.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Time-Bound</a:t>
            </a:r>
            <a:r>
              <a:rPr lang="en-GB" sz="700" dirty="0"/>
              <a:t>: I will maintain this mileage and training frequency throughout the base-building phase, which will continue until mid-March, before transitioning into more specific ultra-marathon training.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Evaluate</a:t>
            </a:r>
            <a:r>
              <a:rPr lang="en-GB" sz="700" dirty="0"/>
              <a:t>: I will evaluate my progress weekly, ensuring my mileage is consistent and that I am maintaining proper recovery, energy levels, and performance to avoid burnout or injury.  </a:t>
            </a:r>
          </a:p>
          <a:p>
            <a:pPr marL="0" lvl="0" indent="0" algn="l" rtl="0">
              <a:spcBef>
                <a:spcPts val="800"/>
              </a:spcBef>
              <a:spcAft>
                <a:spcPts val="0"/>
              </a:spcAft>
              <a:buNone/>
            </a:pPr>
            <a:endParaRPr lang="en-GB" sz="700" dirty="0"/>
          </a:p>
          <a:p>
            <a:pPr marL="0" lvl="0" indent="0" algn="l" rtl="0">
              <a:spcBef>
                <a:spcPts val="800"/>
              </a:spcBef>
              <a:spcAft>
                <a:spcPts val="0"/>
              </a:spcAft>
              <a:buNone/>
            </a:pPr>
            <a:r>
              <a:rPr lang="en-GB" sz="700" b="1" dirty="0"/>
              <a:t>Readjust</a:t>
            </a:r>
            <a:r>
              <a:rPr lang="en-GB" sz="700" dirty="0"/>
              <a:t>: If I experience signs of overtraining or fatigue, I will adjust by adding extra rest days or replacing a run with low-impact cross-training, ensuring I maintain fitness while minimizing the risk of injury. </a:t>
            </a:r>
            <a:endParaRPr sz="700" dirty="0"/>
          </a:p>
        </p:txBody>
      </p:sp>
      <p:sp>
        <p:nvSpPr>
          <p:cNvPr id="144" name="Google Shape;144;p18">
            <a:extLst>
              <a:ext uri="{FF2B5EF4-FFF2-40B4-BE49-F238E27FC236}">
                <a16:creationId xmlns:a16="http://schemas.microsoft.com/office/drawing/2014/main" id="{29D55FDA-3D60-98CC-0F7F-D6DBB730E9B4}"/>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a:extLst>
              <a:ext uri="{FF2B5EF4-FFF2-40B4-BE49-F238E27FC236}">
                <a16:creationId xmlns:a16="http://schemas.microsoft.com/office/drawing/2014/main" id="{B2465257-DBAC-FCE1-018B-713720DF508E}"/>
              </a:ext>
            </a:extLst>
          </p:cNvPr>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146" name="Google Shape;146;p18">
            <a:extLst>
              <a:ext uri="{FF2B5EF4-FFF2-40B4-BE49-F238E27FC236}">
                <a16:creationId xmlns:a16="http://schemas.microsoft.com/office/drawing/2014/main" id="{319114B8-BC8E-423A-5568-5A65B6A75E06}"/>
              </a:ext>
            </a:extLst>
          </p:cNvPr>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I am taking responsibility for</a:t>
            </a:r>
            <a:r>
              <a:rPr lang="en" b="0" i="1" dirty="0"/>
              <a:t> (if multiple add in percentages)</a:t>
            </a:r>
            <a:endParaRPr b="0" i="1" dirty="0"/>
          </a:p>
        </p:txBody>
      </p:sp>
      <p:sp>
        <p:nvSpPr>
          <p:cNvPr id="147" name="Google Shape;147;p18">
            <a:extLst>
              <a:ext uri="{FF2B5EF4-FFF2-40B4-BE49-F238E27FC236}">
                <a16:creationId xmlns:a16="http://schemas.microsoft.com/office/drawing/2014/main" id="{581A4674-BA15-5C11-340B-92C97C967D7C}"/>
              </a:ext>
            </a:extLst>
          </p:cNvPr>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a:extLst>
              <a:ext uri="{FF2B5EF4-FFF2-40B4-BE49-F238E27FC236}">
                <a16:creationId xmlns:a16="http://schemas.microsoft.com/office/drawing/2014/main" id="{0D469540-B751-4885-20F3-A8E6717B511F}"/>
              </a:ext>
            </a:extLst>
          </p:cNvPr>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Measurable:</a:t>
                      </a:r>
                      <a:r>
                        <a:rPr lang="en" sz="600">
                          <a:latin typeface="Roboto"/>
                          <a:ea typeface="Roboto"/>
                          <a:cs typeface="Roboto"/>
                          <a:sym typeface="Roboto"/>
                        </a:rPr>
                        <a:t> This where you define a measurable and meaningful goal. It’s important to be able to track your progress. Without meaningful and measurable goals which you can track it’s easy to lose heart and focus.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2193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12F46851DF89498422FB40BC19B005" ma:contentTypeVersion="16" ma:contentTypeDescription="Create a new document." ma:contentTypeScope="" ma:versionID="4a94336a3a0c3317dfb61e320cb9323a">
  <xsd:schema xmlns:xsd="http://www.w3.org/2001/XMLSchema" xmlns:xs="http://www.w3.org/2001/XMLSchema" xmlns:p="http://schemas.microsoft.com/office/2006/metadata/properties" xmlns:ns3="493b2529-5793-4df3-af31-f67ebd481d19" xmlns:ns4="30eab5da-4870-42fd-8792-80f96131dd9b" targetNamespace="http://schemas.microsoft.com/office/2006/metadata/properties" ma:root="true" ma:fieldsID="00b4c09866ac1e8b5b5219b5e40e168f" ns3:_="" ns4:_="">
    <xsd:import namespace="493b2529-5793-4df3-af31-f67ebd481d19"/>
    <xsd:import namespace="30eab5da-4870-42fd-8792-80f96131dd9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Location" minOccurs="0"/>
                <xsd:element ref="ns3:MediaServiceGenerationTime" minOccurs="0"/>
                <xsd:element ref="ns3:MediaServiceEventHashCode" minOccurs="0"/>
                <xsd:element ref="ns3:MediaLengthInSeconds" minOccurs="0"/>
                <xsd:element ref="ns3:_activity" minOccurs="0"/>
                <xsd:element ref="ns3:MediaServiceSystemTags" minOccurs="0"/>
                <xsd:element ref="ns4:SharedWithDetails" minOccurs="0"/>
                <xsd:element ref="ns4:SharingHintHash" minOccurs="0"/>
                <xsd:element ref="ns4:SharedWithUser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3b2529-5793-4df3-af31-f67ebd481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eab5da-4870-42fd-8792-80f96131dd9b" elementFormDefault="qualified">
    <xsd:import namespace="http://schemas.microsoft.com/office/2006/documentManagement/types"/>
    <xsd:import namespace="http://schemas.microsoft.com/office/infopath/2007/PartnerControls"/>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0eab5da-4870-42fd-8792-80f96131dd9b">
      <UserInfo>
        <DisplayName/>
        <AccountId xsi:nil="true"/>
        <AccountType/>
      </UserInfo>
    </SharedWithUsers>
    <_activity xmlns="493b2529-5793-4df3-af31-f67ebd481d1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C4E25E-9C83-4269-A034-74C7B460A9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3b2529-5793-4df3-af31-f67ebd481d19"/>
    <ds:schemaRef ds:uri="30eab5da-4870-42fd-8792-80f96131dd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67B86F-F5BB-4BE6-9A37-0E19E53CB68B}">
  <ds:schemaRefs>
    <ds:schemaRef ds:uri="30eab5da-4870-42fd-8792-80f96131dd9b"/>
    <ds:schemaRef ds:uri="http://purl.org/dc/dcmitype/"/>
    <ds:schemaRef ds:uri="http://schemas.microsoft.com/office/2006/documentManagement/types"/>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 ds:uri="493b2529-5793-4df3-af31-f67ebd481d19"/>
    <ds:schemaRef ds:uri="http://schemas.microsoft.com/office/2006/metadata/properties"/>
  </ds:schemaRefs>
</ds:datastoreItem>
</file>

<file path=customXml/itemProps3.xml><?xml version="1.0" encoding="utf-8"?>
<ds:datastoreItem xmlns:ds="http://schemas.openxmlformats.org/officeDocument/2006/customXml" ds:itemID="{98D9791E-52D0-4ABB-925A-4EAECF798D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566</TotalTime>
  <Words>10222</Words>
  <Application>Microsoft Office PowerPoint</Application>
  <PresentationFormat>Diavoorstelling (16:9)</PresentationFormat>
  <Paragraphs>883</Paragraphs>
  <Slides>51</Slides>
  <Notes>43</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51</vt:i4>
      </vt:variant>
    </vt:vector>
  </HeadingPairs>
  <TitlesOfParts>
    <vt:vector size="61" baseType="lpstr">
      <vt:lpstr>Helvetica Neue</vt:lpstr>
      <vt:lpstr>Open Sans</vt:lpstr>
      <vt:lpstr>Arial</vt:lpstr>
      <vt:lpstr>Calibri</vt:lpstr>
      <vt:lpstr>Proxima Nova</vt:lpstr>
      <vt:lpstr>Roboto Light</vt:lpstr>
      <vt:lpstr>Roboto</vt:lpstr>
      <vt:lpstr>Wingdings</vt:lpstr>
      <vt:lpstr>Roboto Thin</vt:lpstr>
      <vt:lpstr>BUAS Gameday</vt:lpstr>
      <vt:lpstr>Jeremy van Gorp 232189 NPEC </vt:lpstr>
      <vt:lpstr>How To Use This Template</vt:lpstr>
      <vt:lpstr>Learning Log Structure</vt:lpstr>
      <vt:lpstr>Section A</vt:lpstr>
      <vt:lpstr>Where am I starting?</vt:lpstr>
      <vt:lpstr>What is my plan?</vt:lpstr>
      <vt:lpstr>What are my goals?</vt:lpstr>
      <vt:lpstr>What are my goals?</vt:lpstr>
      <vt:lpstr>Section B</vt:lpstr>
      <vt:lpstr>Week 1 - Log</vt:lpstr>
      <vt:lpstr>How did your efforts in applying iterative critical thinking this week contribute to improving your approach to the project? (ILO 2.6) </vt:lpstr>
      <vt:lpstr>Week 1 - Feedback</vt:lpstr>
      <vt:lpstr>Week 2 - Log</vt:lpstr>
      <vt:lpstr>Week 2</vt:lpstr>
      <vt:lpstr>Week 2 - Feedback</vt:lpstr>
      <vt:lpstr>Week 3 - Log</vt:lpstr>
      <vt:lpstr>Week 3</vt:lpstr>
      <vt:lpstr>Week 3 - Feedback</vt:lpstr>
      <vt:lpstr>Week 4 - Log</vt:lpstr>
      <vt:lpstr>Week 4</vt:lpstr>
      <vt:lpstr>Week 4 - Feedback</vt:lpstr>
      <vt:lpstr>Week 5 - Log</vt:lpstr>
      <vt:lpstr>Week 5</vt:lpstr>
      <vt:lpstr>Week 5 - Feedback</vt:lpstr>
      <vt:lpstr>Week 6 - Log</vt:lpstr>
      <vt:lpstr>Week 6</vt:lpstr>
      <vt:lpstr>Week 6 - Feedback</vt:lpstr>
      <vt:lpstr>Week 7 - Log</vt:lpstr>
      <vt:lpstr>Week 7</vt:lpstr>
      <vt:lpstr>Week 7 - Feedback</vt:lpstr>
      <vt:lpstr>Week 8 - Log</vt:lpstr>
      <vt:lpstr>Week 8</vt:lpstr>
      <vt:lpstr>Week 8 - Feedback</vt:lpstr>
      <vt:lpstr>Section C</vt:lpstr>
      <vt:lpstr>ILO 1</vt:lpstr>
      <vt:lpstr>ILO 1</vt:lpstr>
      <vt:lpstr>ILO 2</vt:lpstr>
      <vt:lpstr>ILO 2</vt:lpstr>
      <vt:lpstr>ILO 5</vt:lpstr>
      <vt:lpstr>ILO 5</vt:lpstr>
      <vt:lpstr>ILO 6.4</vt:lpstr>
      <vt:lpstr>ILO 6</vt:lpstr>
      <vt:lpstr>ILO 8</vt:lpstr>
      <vt:lpstr>ILO 8</vt:lpstr>
      <vt:lpstr>ILO 8</vt:lpstr>
      <vt:lpstr>ILO 8</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Neggers, Margot</dc:creator>
  <cp:lastModifiedBy>Gorp, Jeremy van (232189)</cp:lastModifiedBy>
  <cp:revision>282</cp:revision>
  <dcterms:modified xsi:type="dcterms:W3CDTF">2025-01-24T15:33:53Z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0x0101009E12F46851DF89498422FB40BC19B005</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ies>
</file>